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png&amp;ehk=B0JWb1NkLqj485FOHZHx7w&amp;r=0&amp;pid=OfficeInsert" ContentType="image/png"/>
  <Default Extension="png&amp;ehk=Etp12" ContentType="image/png"/>
  <Default Extension="png&amp;ehk=Kz87eOrv97Zc0grQYY99jw&amp;r=0&amp;pid=OfficeInsert" ContentType="image/png"/>
  <Default Extension="png&amp;ehk=TjU6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02" r:id="rId1"/>
    <p:sldMasterId id="2147483722" r:id="rId2"/>
  </p:sldMasterIdLst>
  <p:notesMasterIdLst>
    <p:notesMasterId r:id="rId40"/>
  </p:notesMasterIdLst>
  <p:sldIdLst>
    <p:sldId id="256" r:id="rId3"/>
    <p:sldId id="4386" r:id="rId4"/>
    <p:sldId id="465" r:id="rId5"/>
    <p:sldId id="4413" r:id="rId6"/>
    <p:sldId id="4411" r:id="rId7"/>
    <p:sldId id="271" r:id="rId8"/>
    <p:sldId id="270" r:id="rId9"/>
    <p:sldId id="4329" r:id="rId10"/>
    <p:sldId id="4332" r:id="rId11"/>
    <p:sldId id="4414" r:id="rId12"/>
    <p:sldId id="269" r:id="rId13"/>
    <p:sldId id="4330" r:id="rId14"/>
    <p:sldId id="4416" r:id="rId15"/>
    <p:sldId id="4415" r:id="rId16"/>
    <p:sldId id="267" r:id="rId17"/>
    <p:sldId id="4417" r:id="rId18"/>
    <p:sldId id="4418" r:id="rId19"/>
    <p:sldId id="4419" r:id="rId20"/>
    <p:sldId id="266" r:id="rId21"/>
    <p:sldId id="4420" r:id="rId22"/>
    <p:sldId id="4424" r:id="rId23"/>
    <p:sldId id="4421" r:id="rId24"/>
    <p:sldId id="265" r:id="rId25"/>
    <p:sldId id="4426" r:id="rId26"/>
    <p:sldId id="4427" r:id="rId27"/>
    <p:sldId id="4422" r:id="rId28"/>
    <p:sldId id="264" r:id="rId29"/>
    <p:sldId id="4412" r:id="rId30"/>
    <p:sldId id="4425" r:id="rId31"/>
    <p:sldId id="4428" r:id="rId32"/>
    <p:sldId id="4334" r:id="rId33"/>
    <p:sldId id="4423" r:id="rId34"/>
    <p:sldId id="4429" r:id="rId35"/>
    <p:sldId id="4430" r:id="rId36"/>
    <p:sldId id="4431" r:id="rId37"/>
    <p:sldId id="464" r:id="rId38"/>
    <p:sldId id="307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cBI0I7KVtQZEeMDnEI7mnA==" hashData="wkgnerm3DxHx+pCt2k6UWNe9S5rfx598jfBLVAOf+NLSmFHzCy6KSTdubBfOZHfLDxD8h0jZdedaNn8UgB5q+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66FF"/>
    <a:srgbClr val="00CC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3706" autoAdjust="0"/>
  </p:normalViewPr>
  <p:slideViewPr>
    <p:cSldViewPr snapToGrid="0">
      <p:cViewPr>
        <p:scale>
          <a:sx n="80" d="100"/>
          <a:sy n="80" d="100"/>
        </p:scale>
        <p:origin x="304" y="684"/>
      </p:cViewPr>
      <p:guideLst/>
    </p:cSldViewPr>
  </p:slideViewPr>
  <p:outlineViewPr>
    <p:cViewPr>
      <p:scale>
        <a:sx n="33" d="100"/>
        <a:sy n="33" d="100"/>
      </p:scale>
      <p:origin x="0" y="-153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1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A564F6-1C31-430D-A851-108BCE3E1214}" type="doc">
      <dgm:prSet loTypeId="urn:microsoft.com/office/officeart/2005/8/layout/vList2" loCatId="list" qsTypeId="urn:microsoft.com/office/officeart/2005/8/quickstyle/simple5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69F30E4B-1625-4CA5-BFFA-6121AE8C911D}">
      <dgm:prSet custT="1"/>
      <dgm:spPr/>
      <dgm:t>
        <a:bodyPr/>
        <a:lstStyle/>
        <a:p>
          <a:r>
            <a:rPr lang="en-US" sz="2000" b="0" i="0" dirty="0"/>
            <a:t>Applying custom formatting to the approval email</a:t>
          </a:r>
          <a:endParaRPr lang="en-US" sz="2000" dirty="0"/>
        </a:p>
      </dgm:t>
    </dgm:pt>
    <dgm:pt modelId="{3754A2D5-7C21-4E0E-919C-924F6AEE11C5}" type="parTrans" cxnId="{325D6EEA-DEE0-4208-9D2B-6E8027596143}">
      <dgm:prSet/>
      <dgm:spPr/>
      <dgm:t>
        <a:bodyPr/>
        <a:lstStyle/>
        <a:p>
          <a:endParaRPr lang="en-US" sz="2000"/>
        </a:p>
      </dgm:t>
    </dgm:pt>
    <dgm:pt modelId="{FF3DE21B-8D63-4B4A-A13A-704CEF985492}" type="sibTrans" cxnId="{325D6EEA-DEE0-4208-9D2B-6E8027596143}">
      <dgm:prSet/>
      <dgm:spPr/>
      <dgm:t>
        <a:bodyPr/>
        <a:lstStyle/>
        <a:p>
          <a:endParaRPr lang="en-US" sz="2000"/>
        </a:p>
      </dgm:t>
    </dgm:pt>
    <dgm:pt modelId="{E50B62D5-D87F-48FE-A6BA-A9EB525D76A2}">
      <dgm:prSet custT="1"/>
      <dgm:spPr/>
      <dgm:t>
        <a:bodyPr/>
        <a:lstStyle/>
        <a:p>
          <a:r>
            <a:rPr lang="en-US" sz="2000" b="0" i="0" dirty="0"/>
            <a:t>Recording approval results and comment</a:t>
          </a:r>
          <a:endParaRPr lang="en-US" sz="2000" dirty="0"/>
        </a:p>
      </dgm:t>
    </dgm:pt>
    <dgm:pt modelId="{712DA6F5-142B-40A0-886E-4DE7FEAA399C}" type="parTrans" cxnId="{0126BE2C-005A-49BC-A839-C9DFEED641AF}">
      <dgm:prSet/>
      <dgm:spPr/>
      <dgm:t>
        <a:bodyPr/>
        <a:lstStyle/>
        <a:p>
          <a:endParaRPr lang="en-US" sz="2000"/>
        </a:p>
      </dgm:t>
    </dgm:pt>
    <dgm:pt modelId="{723E5464-CB8D-4A1C-B139-2AFD90F8D0CA}" type="sibTrans" cxnId="{0126BE2C-005A-49BC-A839-C9DFEED641AF}">
      <dgm:prSet/>
      <dgm:spPr/>
      <dgm:t>
        <a:bodyPr/>
        <a:lstStyle/>
        <a:p>
          <a:endParaRPr lang="en-US" sz="2000"/>
        </a:p>
      </dgm:t>
    </dgm:pt>
    <dgm:pt modelId="{12EA5C0F-972E-4F62-A7DC-3EDC10C9F566}">
      <dgm:prSet custT="1"/>
      <dgm:spPr/>
      <dgm:t>
        <a:bodyPr/>
        <a:lstStyle/>
        <a:p>
          <a:r>
            <a:rPr lang="en-US" sz="2000" b="0" i="0" dirty="0"/>
            <a:t>Forwarding an approval if the approver is out of the office</a:t>
          </a:r>
          <a:endParaRPr lang="en-US" sz="2000" dirty="0"/>
        </a:p>
      </dgm:t>
    </dgm:pt>
    <dgm:pt modelId="{BB2E3F04-132B-469D-8C78-46925C8DB293}" type="parTrans" cxnId="{1D77A5CF-F7F4-4FB8-A249-F7AE1EDE65F1}">
      <dgm:prSet/>
      <dgm:spPr/>
      <dgm:t>
        <a:bodyPr/>
        <a:lstStyle/>
        <a:p>
          <a:endParaRPr lang="en-US" sz="2000"/>
        </a:p>
      </dgm:t>
    </dgm:pt>
    <dgm:pt modelId="{64DFD5D4-13CE-4DE5-9326-55F20E68F39F}" type="sibTrans" cxnId="{1D77A5CF-F7F4-4FB8-A249-F7AE1EDE65F1}">
      <dgm:prSet/>
      <dgm:spPr/>
      <dgm:t>
        <a:bodyPr/>
        <a:lstStyle/>
        <a:p>
          <a:endParaRPr lang="en-US" sz="2000"/>
        </a:p>
      </dgm:t>
    </dgm:pt>
    <dgm:pt modelId="{B0928E4E-A0B0-48FD-AD1A-61B65C02E7B2}">
      <dgm:prSet custT="1"/>
      <dgm:spPr/>
      <dgm:t>
        <a:bodyPr/>
        <a:lstStyle/>
        <a:p>
          <a:r>
            <a:rPr lang="en-US" sz="2000" b="0" i="0" dirty="0"/>
            <a:t>Escalating an approval that hasn’t been responded to</a:t>
          </a:r>
          <a:endParaRPr lang="en-US" sz="2000" dirty="0"/>
        </a:p>
      </dgm:t>
    </dgm:pt>
    <dgm:pt modelId="{522B63F2-20C6-4E4A-BA2E-310026E63E5C}" type="parTrans" cxnId="{BDD61675-4D08-420B-ABED-C3C9E0C792D3}">
      <dgm:prSet/>
      <dgm:spPr/>
      <dgm:t>
        <a:bodyPr/>
        <a:lstStyle/>
        <a:p>
          <a:endParaRPr lang="en-US" sz="2000"/>
        </a:p>
      </dgm:t>
    </dgm:pt>
    <dgm:pt modelId="{35ED7554-BFAA-4C6C-B955-0BBB1F888993}" type="sibTrans" cxnId="{BDD61675-4D08-420B-ABED-C3C9E0C792D3}">
      <dgm:prSet/>
      <dgm:spPr/>
      <dgm:t>
        <a:bodyPr/>
        <a:lstStyle/>
        <a:p>
          <a:endParaRPr lang="en-US" sz="2000"/>
        </a:p>
      </dgm:t>
    </dgm:pt>
    <dgm:pt modelId="{6B555E35-19CD-4A0E-9928-D49870EB1C81}">
      <dgm:prSet custT="1"/>
      <dgm:spPr/>
      <dgm:t>
        <a:bodyPr/>
        <a:lstStyle/>
        <a:p>
          <a:r>
            <a:rPr lang="en-US" sz="2000" b="0" i="0" dirty="0"/>
            <a:t>Sending periodic reminders about pending approval</a:t>
          </a:r>
          <a:endParaRPr lang="en-US" sz="2000" dirty="0"/>
        </a:p>
      </dgm:t>
    </dgm:pt>
    <dgm:pt modelId="{46AE7446-3130-40F1-AC05-97F9720267B6}" type="parTrans" cxnId="{C1263497-8AB4-4949-BEB9-7CC31C2EDC69}">
      <dgm:prSet/>
      <dgm:spPr/>
      <dgm:t>
        <a:bodyPr/>
        <a:lstStyle/>
        <a:p>
          <a:endParaRPr lang="en-US" sz="2000"/>
        </a:p>
      </dgm:t>
    </dgm:pt>
    <dgm:pt modelId="{E3C8EDAC-B5A6-4F88-A3B8-03F5EB477122}" type="sibTrans" cxnId="{C1263497-8AB4-4949-BEB9-7CC31C2EDC69}">
      <dgm:prSet/>
      <dgm:spPr/>
      <dgm:t>
        <a:bodyPr/>
        <a:lstStyle/>
        <a:p>
          <a:endParaRPr lang="en-US" sz="2000"/>
        </a:p>
      </dgm:t>
    </dgm:pt>
    <dgm:pt modelId="{ADAC19D4-FE43-40ED-A858-C40EBD595978}">
      <dgm:prSet custT="1"/>
      <dgm:spPr/>
      <dgm:t>
        <a:bodyPr/>
        <a:lstStyle/>
        <a:p>
          <a:r>
            <a:rPr lang="en-US" sz="2000" b="0" i="0" dirty="0"/>
            <a:t>Building an approval for a dynamic list of approvers</a:t>
          </a:r>
          <a:endParaRPr lang="en-US" sz="2000" dirty="0"/>
        </a:p>
      </dgm:t>
    </dgm:pt>
    <dgm:pt modelId="{6D59A0B1-1C5A-40D2-8F14-7897DBA47C51}" type="parTrans" cxnId="{1F831EB1-F4C8-4266-8E95-4BCDB1B4CA10}">
      <dgm:prSet/>
      <dgm:spPr/>
      <dgm:t>
        <a:bodyPr/>
        <a:lstStyle/>
        <a:p>
          <a:endParaRPr lang="en-US" sz="2000"/>
        </a:p>
      </dgm:t>
    </dgm:pt>
    <dgm:pt modelId="{0C383A51-56BF-4EC5-B3B9-C1147089464A}" type="sibTrans" cxnId="{1F831EB1-F4C8-4266-8E95-4BCDB1B4CA10}">
      <dgm:prSet/>
      <dgm:spPr/>
      <dgm:t>
        <a:bodyPr/>
        <a:lstStyle/>
        <a:p>
          <a:endParaRPr lang="en-US" sz="2000"/>
        </a:p>
      </dgm:t>
    </dgm:pt>
    <dgm:pt modelId="{75150CF0-FE8B-471E-905B-15680C775D50}">
      <dgm:prSet custT="1"/>
      <dgm:spPr/>
      <dgm:t>
        <a:bodyPr/>
        <a:lstStyle/>
        <a:p>
          <a:r>
            <a:rPr lang="en-US" sz="2000" b="0" i="0" dirty="0"/>
            <a:t>Creating an approval that will run for more than 30 days</a:t>
          </a:r>
          <a:endParaRPr lang="en-US" sz="2000" dirty="0"/>
        </a:p>
      </dgm:t>
    </dgm:pt>
    <dgm:pt modelId="{DE896B98-E730-43AA-8D20-5E7E5FB456E2}" type="parTrans" cxnId="{57F6692A-913B-4C0F-82D1-7C87CBA22707}">
      <dgm:prSet/>
      <dgm:spPr/>
      <dgm:t>
        <a:bodyPr/>
        <a:lstStyle/>
        <a:p>
          <a:endParaRPr lang="en-US"/>
        </a:p>
      </dgm:t>
    </dgm:pt>
    <dgm:pt modelId="{B6FF51BF-99AC-480B-B241-33E8DB64C99B}" type="sibTrans" cxnId="{57F6692A-913B-4C0F-82D1-7C87CBA22707}">
      <dgm:prSet/>
      <dgm:spPr/>
      <dgm:t>
        <a:bodyPr/>
        <a:lstStyle/>
        <a:p>
          <a:endParaRPr lang="en-US"/>
        </a:p>
      </dgm:t>
    </dgm:pt>
    <dgm:pt modelId="{8B41422E-45E4-4C23-8D47-4BD787FC5E5F}" type="pres">
      <dgm:prSet presAssocID="{41A564F6-1C31-430D-A851-108BCE3E1214}" presName="linear" presStyleCnt="0">
        <dgm:presLayoutVars>
          <dgm:animLvl val="lvl"/>
          <dgm:resizeHandles val="exact"/>
        </dgm:presLayoutVars>
      </dgm:prSet>
      <dgm:spPr/>
    </dgm:pt>
    <dgm:pt modelId="{28EFC51D-AD70-48EA-BCCA-1D3155905BD9}" type="pres">
      <dgm:prSet presAssocID="{69F30E4B-1625-4CA5-BFFA-6121AE8C911D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02282C13-0F8B-4A4E-A36A-FAF1124928AB}" type="pres">
      <dgm:prSet presAssocID="{FF3DE21B-8D63-4B4A-A13A-704CEF985492}" presName="spacer" presStyleCnt="0"/>
      <dgm:spPr/>
    </dgm:pt>
    <dgm:pt modelId="{1DA81BEE-10C5-488A-AFEE-15CF6D40DBC4}" type="pres">
      <dgm:prSet presAssocID="{E50B62D5-D87F-48FE-A6BA-A9EB525D76A2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EC44B615-3E78-424C-953C-7907673F6BEE}" type="pres">
      <dgm:prSet presAssocID="{723E5464-CB8D-4A1C-B139-2AFD90F8D0CA}" presName="spacer" presStyleCnt="0"/>
      <dgm:spPr/>
    </dgm:pt>
    <dgm:pt modelId="{26BBFA23-5EF3-41A9-8734-6D52A7267D33}" type="pres">
      <dgm:prSet presAssocID="{12EA5C0F-972E-4F62-A7DC-3EDC10C9F566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B833C820-DAF3-494F-9926-A966CCAF1664}" type="pres">
      <dgm:prSet presAssocID="{64DFD5D4-13CE-4DE5-9326-55F20E68F39F}" presName="spacer" presStyleCnt="0"/>
      <dgm:spPr/>
    </dgm:pt>
    <dgm:pt modelId="{3FB82AA2-579E-4751-A232-04FEED551455}" type="pres">
      <dgm:prSet presAssocID="{B0928E4E-A0B0-48FD-AD1A-61B65C02E7B2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3CAD6EBF-2B23-4B90-A7D5-5E20E6CBDE2C}" type="pres">
      <dgm:prSet presAssocID="{35ED7554-BFAA-4C6C-B955-0BBB1F888993}" presName="spacer" presStyleCnt="0"/>
      <dgm:spPr/>
    </dgm:pt>
    <dgm:pt modelId="{DEA95BA2-04FD-47AE-8B59-6BFD3713A75C}" type="pres">
      <dgm:prSet presAssocID="{6B555E35-19CD-4A0E-9928-D49870EB1C81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DD84BF3E-36DE-4A1B-9695-5D6C59CA0CB9}" type="pres">
      <dgm:prSet presAssocID="{E3C8EDAC-B5A6-4F88-A3B8-03F5EB477122}" presName="spacer" presStyleCnt="0"/>
      <dgm:spPr/>
    </dgm:pt>
    <dgm:pt modelId="{FE1998EC-EA74-4282-9275-B573D68F307E}" type="pres">
      <dgm:prSet presAssocID="{ADAC19D4-FE43-40ED-A858-C40EBD595978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E919D002-5BB3-485A-BFE9-5145BAEAA4AD}" type="pres">
      <dgm:prSet presAssocID="{0C383A51-56BF-4EC5-B3B9-C1147089464A}" presName="spacer" presStyleCnt="0"/>
      <dgm:spPr/>
    </dgm:pt>
    <dgm:pt modelId="{9108A315-27C5-4F90-8BD1-321BA3526EC7}" type="pres">
      <dgm:prSet presAssocID="{75150CF0-FE8B-471E-905B-15680C775D50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ADEF9C17-204A-4242-8D9E-A0D3BBD0C5FA}" type="presOf" srcId="{B0928E4E-A0B0-48FD-AD1A-61B65C02E7B2}" destId="{3FB82AA2-579E-4751-A232-04FEED551455}" srcOrd="0" destOrd="0" presId="urn:microsoft.com/office/officeart/2005/8/layout/vList2"/>
    <dgm:cxn modelId="{57F6692A-913B-4C0F-82D1-7C87CBA22707}" srcId="{41A564F6-1C31-430D-A851-108BCE3E1214}" destId="{75150CF0-FE8B-471E-905B-15680C775D50}" srcOrd="6" destOrd="0" parTransId="{DE896B98-E730-43AA-8D20-5E7E5FB456E2}" sibTransId="{B6FF51BF-99AC-480B-B241-33E8DB64C99B}"/>
    <dgm:cxn modelId="{0126BE2C-005A-49BC-A839-C9DFEED641AF}" srcId="{41A564F6-1C31-430D-A851-108BCE3E1214}" destId="{E50B62D5-D87F-48FE-A6BA-A9EB525D76A2}" srcOrd="1" destOrd="0" parTransId="{712DA6F5-142B-40A0-886E-4DE7FEAA399C}" sibTransId="{723E5464-CB8D-4A1C-B139-2AFD90F8D0CA}"/>
    <dgm:cxn modelId="{BFB30E5B-CBDD-4918-BB6D-6D9172365C86}" type="presOf" srcId="{12EA5C0F-972E-4F62-A7DC-3EDC10C9F566}" destId="{26BBFA23-5EF3-41A9-8734-6D52A7267D33}" srcOrd="0" destOrd="0" presId="urn:microsoft.com/office/officeart/2005/8/layout/vList2"/>
    <dgm:cxn modelId="{54B9605E-1AE0-42B5-9BDC-EA4AF2778DAF}" type="presOf" srcId="{6B555E35-19CD-4A0E-9928-D49870EB1C81}" destId="{DEA95BA2-04FD-47AE-8B59-6BFD3713A75C}" srcOrd="0" destOrd="0" presId="urn:microsoft.com/office/officeart/2005/8/layout/vList2"/>
    <dgm:cxn modelId="{BDD61675-4D08-420B-ABED-C3C9E0C792D3}" srcId="{41A564F6-1C31-430D-A851-108BCE3E1214}" destId="{B0928E4E-A0B0-48FD-AD1A-61B65C02E7B2}" srcOrd="3" destOrd="0" parTransId="{522B63F2-20C6-4E4A-BA2E-310026E63E5C}" sibTransId="{35ED7554-BFAA-4C6C-B955-0BBB1F888993}"/>
    <dgm:cxn modelId="{00E5E455-DB29-4E26-9A7F-DBF5B7B62122}" type="presOf" srcId="{41A564F6-1C31-430D-A851-108BCE3E1214}" destId="{8B41422E-45E4-4C23-8D47-4BD787FC5E5F}" srcOrd="0" destOrd="0" presId="urn:microsoft.com/office/officeart/2005/8/layout/vList2"/>
    <dgm:cxn modelId="{C1263497-8AB4-4949-BEB9-7CC31C2EDC69}" srcId="{41A564F6-1C31-430D-A851-108BCE3E1214}" destId="{6B555E35-19CD-4A0E-9928-D49870EB1C81}" srcOrd="4" destOrd="0" parTransId="{46AE7446-3130-40F1-AC05-97F9720267B6}" sibTransId="{E3C8EDAC-B5A6-4F88-A3B8-03F5EB477122}"/>
    <dgm:cxn modelId="{94F5E2B0-2410-453F-8384-5C93D04FA4B8}" type="presOf" srcId="{69F30E4B-1625-4CA5-BFFA-6121AE8C911D}" destId="{28EFC51D-AD70-48EA-BCCA-1D3155905BD9}" srcOrd="0" destOrd="0" presId="urn:microsoft.com/office/officeart/2005/8/layout/vList2"/>
    <dgm:cxn modelId="{1F831EB1-F4C8-4266-8E95-4BCDB1B4CA10}" srcId="{41A564F6-1C31-430D-A851-108BCE3E1214}" destId="{ADAC19D4-FE43-40ED-A858-C40EBD595978}" srcOrd="5" destOrd="0" parTransId="{6D59A0B1-1C5A-40D2-8F14-7897DBA47C51}" sibTransId="{0C383A51-56BF-4EC5-B3B9-C1147089464A}"/>
    <dgm:cxn modelId="{F3935FC8-9DB0-4837-B55B-584AA38812FC}" type="presOf" srcId="{75150CF0-FE8B-471E-905B-15680C775D50}" destId="{9108A315-27C5-4F90-8BD1-321BA3526EC7}" srcOrd="0" destOrd="0" presId="urn:microsoft.com/office/officeart/2005/8/layout/vList2"/>
    <dgm:cxn modelId="{1D77A5CF-F7F4-4FB8-A249-F7AE1EDE65F1}" srcId="{41A564F6-1C31-430D-A851-108BCE3E1214}" destId="{12EA5C0F-972E-4F62-A7DC-3EDC10C9F566}" srcOrd="2" destOrd="0" parTransId="{BB2E3F04-132B-469D-8C78-46925C8DB293}" sibTransId="{64DFD5D4-13CE-4DE5-9326-55F20E68F39F}"/>
    <dgm:cxn modelId="{325D6EEA-DEE0-4208-9D2B-6E8027596143}" srcId="{41A564F6-1C31-430D-A851-108BCE3E1214}" destId="{69F30E4B-1625-4CA5-BFFA-6121AE8C911D}" srcOrd="0" destOrd="0" parTransId="{3754A2D5-7C21-4E0E-919C-924F6AEE11C5}" sibTransId="{FF3DE21B-8D63-4B4A-A13A-704CEF985492}"/>
    <dgm:cxn modelId="{A5316CEB-697A-4784-B2D1-3FE50D5BEB9D}" type="presOf" srcId="{E50B62D5-D87F-48FE-A6BA-A9EB525D76A2}" destId="{1DA81BEE-10C5-488A-AFEE-15CF6D40DBC4}" srcOrd="0" destOrd="0" presId="urn:microsoft.com/office/officeart/2005/8/layout/vList2"/>
    <dgm:cxn modelId="{0E77E8EC-0EDD-44E9-832D-DD04736370A9}" type="presOf" srcId="{ADAC19D4-FE43-40ED-A858-C40EBD595978}" destId="{FE1998EC-EA74-4282-9275-B573D68F307E}" srcOrd="0" destOrd="0" presId="urn:microsoft.com/office/officeart/2005/8/layout/vList2"/>
    <dgm:cxn modelId="{4B67EBDE-BC65-4B29-88F9-DA4C5788764D}" type="presParOf" srcId="{8B41422E-45E4-4C23-8D47-4BD787FC5E5F}" destId="{28EFC51D-AD70-48EA-BCCA-1D3155905BD9}" srcOrd="0" destOrd="0" presId="urn:microsoft.com/office/officeart/2005/8/layout/vList2"/>
    <dgm:cxn modelId="{C0FDA4E2-CAA5-4276-A989-C617F4A25B91}" type="presParOf" srcId="{8B41422E-45E4-4C23-8D47-4BD787FC5E5F}" destId="{02282C13-0F8B-4A4E-A36A-FAF1124928AB}" srcOrd="1" destOrd="0" presId="urn:microsoft.com/office/officeart/2005/8/layout/vList2"/>
    <dgm:cxn modelId="{8B966647-4BF9-4263-ADE3-81CEF7FF63A2}" type="presParOf" srcId="{8B41422E-45E4-4C23-8D47-4BD787FC5E5F}" destId="{1DA81BEE-10C5-488A-AFEE-15CF6D40DBC4}" srcOrd="2" destOrd="0" presId="urn:microsoft.com/office/officeart/2005/8/layout/vList2"/>
    <dgm:cxn modelId="{DBA23D81-4C17-4623-8CC1-5B9111E0C779}" type="presParOf" srcId="{8B41422E-45E4-4C23-8D47-4BD787FC5E5F}" destId="{EC44B615-3E78-424C-953C-7907673F6BEE}" srcOrd="3" destOrd="0" presId="urn:microsoft.com/office/officeart/2005/8/layout/vList2"/>
    <dgm:cxn modelId="{669CB291-30C6-4EAC-A459-79163CBEB5AE}" type="presParOf" srcId="{8B41422E-45E4-4C23-8D47-4BD787FC5E5F}" destId="{26BBFA23-5EF3-41A9-8734-6D52A7267D33}" srcOrd="4" destOrd="0" presId="urn:microsoft.com/office/officeart/2005/8/layout/vList2"/>
    <dgm:cxn modelId="{6DD0DE0D-92CC-4D11-85FA-50ED2DF95049}" type="presParOf" srcId="{8B41422E-45E4-4C23-8D47-4BD787FC5E5F}" destId="{B833C820-DAF3-494F-9926-A966CCAF1664}" srcOrd="5" destOrd="0" presId="urn:microsoft.com/office/officeart/2005/8/layout/vList2"/>
    <dgm:cxn modelId="{73941B2B-736B-43E3-BBEF-762176D5310D}" type="presParOf" srcId="{8B41422E-45E4-4C23-8D47-4BD787FC5E5F}" destId="{3FB82AA2-579E-4751-A232-04FEED551455}" srcOrd="6" destOrd="0" presId="urn:microsoft.com/office/officeart/2005/8/layout/vList2"/>
    <dgm:cxn modelId="{2AC5D971-F43A-44AA-B982-B1B0B45C7AE2}" type="presParOf" srcId="{8B41422E-45E4-4C23-8D47-4BD787FC5E5F}" destId="{3CAD6EBF-2B23-4B90-A7D5-5E20E6CBDE2C}" srcOrd="7" destOrd="0" presId="urn:microsoft.com/office/officeart/2005/8/layout/vList2"/>
    <dgm:cxn modelId="{11CE6504-83B6-415B-9009-BF22E478F9DE}" type="presParOf" srcId="{8B41422E-45E4-4C23-8D47-4BD787FC5E5F}" destId="{DEA95BA2-04FD-47AE-8B59-6BFD3713A75C}" srcOrd="8" destOrd="0" presId="urn:microsoft.com/office/officeart/2005/8/layout/vList2"/>
    <dgm:cxn modelId="{8059A0CB-C022-48FA-801D-634049767137}" type="presParOf" srcId="{8B41422E-45E4-4C23-8D47-4BD787FC5E5F}" destId="{DD84BF3E-36DE-4A1B-9695-5D6C59CA0CB9}" srcOrd="9" destOrd="0" presId="urn:microsoft.com/office/officeart/2005/8/layout/vList2"/>
    <dgm:cxn modelId="{F0ED02E8-4AFA-4489-9F6C-15C94F25FDF8}" type="presParOf" srcId="{8B41422E-45E4-4C23-8D47-4BD787FC5E5F}" destId="{FE1998EC-EA74-4282-9275-B573D68F307E}" srcOrd="10" destOrd="0" presId="urn:microsoft.com/office/officeart/2005/8/layout/vList2"/>
    <dgm:cxn modelId="{65510AC6-0898-494D-8B72-466AED1D87F7}" type="presParOf" srcId="{8B41422E-45E4-4C23-8D47-4BD787FC5E5F}" destId="{E919D002-5BB3-485A-BFE9-5145BAEAA4AD}" srcOrd="11" destOrd="0" presId="urn:microsoft.com/office/officeart/2005/8/layout/vList2"/>
    <dgm:cxn modelId="{CD417893-78CA-4437-9C6F-33D5966EF37E}" type="presParOf" srcId="{8B41422E-45E4-4C23-8D47-4BD787FC5E5F}" destId="{9108A315-27C5-4F90-8BD1-321BA3526EC7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EFC51D-AD70-48EA-BCCA-1D3155905BD9}">
      <dsp:nvSpPr>
        <dsp:cNvPr id="0" name=""/>
        <dsp:cNvSpPr/>
      </dsp:nvSpPr>
      <dsp:spPr>
        <a:xfrm>
          <a:off x="0" y="32448"/>
          <a:ext cx="7389504" cy="617760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Applying custom formatting to the approval email</a:t>
          </a:r>
          <a:endParaRPr lang="en-US" sz="2000" kern="1200" dirty="0"/>
        </a:p>
      </dsp:txBody>
      <dsp:txXfrm>
        <a:off x="30157" y="62605"/>
        <a:ext cx="7329190" cy="557446"/>
      </dsp:txXfrm>
    </dsp:sp>
    <dsp:sp modelId="{1DA81BEE-10C5-488A-AFEE-15CF6D40DBC4}">
      <dsp:nvSpPr>
        <dsp:cNvPr id="0" name=""/>
        <dsp:cNvSpPr/>
      </dsp:nvSpPr>
      <dsp:spPr>
        <a:xfrm>
          <a:off x="0" y="745248"/>
          <a:ext cx="7389504" cy="617760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6667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6667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Recording approval results and comment</a:t>
          </a:r>
          <a:endParaRPr lang="en-US" sz="2000" kern="1200" dirty="0"/>
        </a:p>
      </dsp:txBody>
      <dsp:txXfrm>
        <a:off x="30157" y="775405"/>
        <a:ext cx="7329190" cy="557446"/>
      </dsp:txXfrm>
    </dsp:sp>
    <dsp:sp modelId="{26BBFA23-5EF3-41A9-8734-6D52A7267D33}">
      <dsp:nvSpPr>
        <dsp:cNvPr id="0" name=""/>
        <dsp:cNvSpPr/>
      </dsp:nvSpPr>
      <dsp:spPr>
        <a:xfrm>
          <a:off x="0" y="1458048"/>
          <a:ext cx="7389504" cy="617760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3333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13333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Forwarding an approval if the approver is out of the office</a:t>
          </a:r>
          <a:endParaRPr lang="en-US" sz="2000" kern="1200" dirty="0"/>
        </a:p>
      </dsp:txBody>
      <dsp:txXfrm>
        <a:off x="30157" y="1488205"/>
        <a:ext cx="7329190" cy="557446"/>
      </dsp:txXfrm>
    </dsp:sp>
    <dsp:sp modelId="{3FB82AA2-579E-4751-A232-04FEED551455}">
      <dsp:nvSpPr>
        <dsp:cNvPr id="0" name=""/>
        <dsp:cNvSpPr/>
      </dsp:nvSpPr>
      <dsp:spPr>
        <a:xfrm>
          <a:off x="0" y="2170848"/>
          <a:ext cx="7389504" cy="617760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Escalating an approval that hasn’t been responded to</a:t>
          </a:r>
          <a:endParaRPr lang="en-US" sz="2000" kern="1200" dirty="0"/>
        </a:p>
      </dsp:txBody>
      <dsp:txXfrm>
        <a:off x="30157" y="2201005"/>
        <a:ext cx="7329190" cy="557446"/>
      </dsp:txXfrm>
    </dsp:sp>
    <dsp:sp modelId="{DEA95BA2-04FD-47AE-8B59-6BFD3713A75C}">
      <dsp:nvSpPr>
        <dsp:cNvPr id="0" name=""/>
        <dsp:cNvSpPr/>
      </dsp:nvSpPr>
      <dsp:spPr>
        <a:xfrm>
          <a:off x="0" y="2883648"/>
          <a:ext cx="7389504" cy="617760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6667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26667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Sending periodic reminders about pending approval</a:t>
          </a:r>
          <a:endParaRPr lang="en-US" sz="2000" kern="1200" dirty="0"/>
        </a:p>
      </dsp:txBody>
      <dsp:txXfrm>
        <a:off x="30157" y="2913805"/>
        <a:ext cx="7329190" cy="557446"/>
      </dsp:txXfrm>
    </dsp:sp>
    <dsp:sp modelId="{FE1998EC-EA74-4282-9275-B573D68F307E}">
      <dsp:nvSpPr>
        <dsp:cNvPr id="0" name=""/>
        <dsp:cNvSpPr/>
      </dsp:nvSpPr>
      <dsp:spPr>
        <a:xfrm>
          <a:off x="0" y="3596448"/>
          <a:ext cx="7389504" cy="617760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3333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33333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Building an approval for a dynamic list of approvers</a:t>
          </a:r>
          <a:endParaRPr lang="en-US" sz="2000" kern="1200" dirty="0"/>
        </a:p>
      </dsp:txBody>
      <dsp:txXfrm>
        <a:off x="30157" y="3626605"/>
        <a:ext cx="7329190" cy="557446"/>
      </dsp:txXfrm>
    </dsp:sp>
    <dsp:sp modelId="{9108A315-27C5-4F90-8BD1-321BA3526EC7}">
      <dsp:nvSpPr>
        <dsp:cNvPr id="0" name=""/>
        <dsp:cNvSpPr/>
      </dsp:nvSpPr>
      <dsp:spPr>
        <a:xfrm>
          <a:off x="0" y="4309248"/>
          <a:ext cx="7389504" cy="617760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/>
            <a:t>Creating an approval that will run for more than 30 days</a:t>
          </a:r>
          <a:endParaRPr lang="en-US" sz="2000" kern="1200" dirty="0"/>
        </a:p>
      </dsp:txBody>
      <dsp:txXfrm>
        <a:off x="30157" y="4339405"/>
        <a:ext cx="7329190" cy="557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7EE2F-2D66-4955-AC19-14FE11AA3ABE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9130E-7A9D-450F-9BC0-6660A03F67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19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9130E-7A9D-450F-9BC0-6660A03F67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601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FBF194-E1E0-46C4-B0DA-7729D5CEB98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454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FBF194-E1E0-46C4-B0DA-7729D5CEB9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73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00 Basic Approval</a:t>
            </a:r>
          </a:p>
          <a:p>
            <a:r>
              <a:rPr lang="en-US" sz="1800" dirty="0"/>
              <a:t>01_CustomEmailMarkup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9130E-7A9D-450F-9BC0-6660A03F671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076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*Forced line breaks </a:t>
            </a:r>
            <a:r>
              <a:rPr lang="en-US" b="0" i="1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within table cells</a:t>
            </a:r>
            <a:r>
              <a:rPr lang="en-US" b="0" i="0" dirty="0">
                <a:solidFill>
                  <a:srgbClr val="171717"/>
                </a:solidFill>
                <a:effectLst/>
                <a:latin typeface="Segoe UI" panose="020B0502040204020203" pitchFamily="34" charset="0"/>
              </a:rPr>
              <a:t> are not supported for Power Automate, the Power Automate mobile app, Outlook Web, Teams, and the Teams mobile app.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9130E-7A9D-450F-9BC0-6660A03F671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053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Segoe UI Web (West European)"/>
              </a:rPr>
              <a:t>01_CustomEmailMarkup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9130E-7A9D-450F-9BC0-6660A03F671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293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02_ApprovalComments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9130E-7A9D-450F-9BC0-6660A03F671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386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Segoe UI Web (West European)"/>
              </a:rPr>
              <a:t>03_TriggerCondition</a:t>
            </a:r>
          </a:p>
          <a:p>
            <a:endParaRPr lang="en-US" dirty="0"/>
          </a:p>
          <a:p>
            <a:r>
              <a:rPr lang="en-US" dirty="0"/>
              <a:t>Trigger Condition - @not(equals(triggerBody()?['Editor']?['Email'],'pstork@acmeman.com’))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@</a:t>
            </a:r>
            <a:r>
              <a:rPr lang="en-US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not(equals(triggerBody()?['{ModerationStatus}'],'Approved'))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9130E-7A9D-450F-9BC0-6660A03F671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02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9130E-7A9D-450F-9BC0-6660A03F671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653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Domain 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E"/>
                </a:highlight>
                <a:latin typeface="Consolas" panose="020B0609020204030204" pitchFamily="49" charset="0"/>
              </a:rPr>
              <a:t>first(split(last(split(body('</a:t>
            </a:r>
            <a:r>
              <a:rPr lang="en-US" b="0" dirty="0" err="1">
                <a:solidFill>
                  <a:srgbClr val="000000"/>
                </a:solidFill>
                <a:effectLst/>
                <a:highlight>
                  <a:srgbClr val="FFFFFE"/>
                </a:highlight>
                <a:latin typeface="Consolas" panose="020B0609020204030204" pitchFamily="49" charset="0"/>
              </a:rPr>
              <a:t>Html_to_text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E"/>
                </a:highlight>
                <a:latin typeface="Consolas" panose="020B0609020204030204" pitchFamily="49" charset="0"/>
              </a:rPr>
              <a:t>'),'@')),' '))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>
                <a:solidFill>
                  <a:srgbClr val="000000"/>
                </a:solidFill>
                <a:effectLst/>
                <a:highlight>
                  <a:srgbClr val="FFFFFE"/>
                </a:highlight>
                <a:latin typeface="Consolas" panose="020B0609020204030204" pitchFamily="49" charset="0"/>
              </a:rPr>
              <a:t>last(split(replace(first(split(body('</a:t>
            </a:r>
            <a:r>
              <a:rPr lang="en-US" b="0" dirty="0" err="1">
                <a:solidFill>
                  <a:srgbClr val="000000"/>
                </a:solidFill>
                <a:effectLst/>
                <a:highlight>
                  <a:srgbClr val="FFFFFE"/>
                </a:highlight>
                <a:latin typeface="Consolas" panose="020B0609020204030204" pitchFamily="49" charset="0"/>
              </a:rPr>
              <a:t>Html_to_text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E"/>
                </a:highlight>
                <a:latin typeface="Consolas" panose="020B0609020204030204" pitchFamily="49" charset="0"/>
              </a:rPr>
              <a:t>'),'@')),</a:t>
            </a:r>
            <a:r>
              <a:rPr lang="en-US" b="0" dirty="0" err="1">
                <a:solidFill>
                  <a:srgbClr val="000000"/>
                </a:solidFill>
                <a:effectLst/>
                <a:highlight>
                  <a:srgbClr val="FFFFFE"/>
                </a:highlight>
                <a:latin typeface="Consolas" panose="020B0609020204030204" pitchFamily="49" charset="0"/>
              </a:rPr>
              <a:t>decodeUriComponent</a:t>
            </a:r>
            <a:r>
              <a:rPr lang="en-US" b="0" dirty="0">
                <a:solidFill>
                  <a:srgbClr val="000000"/>
                </a:solidFill>
                <a:effectLst/>
                <a:highlight>
                  <a:srgbClr val="FFFFFE"/>
                </a:highlight>
                <a:latin typeface="Consolas" panose="020B0609020204030204" pitchFamily="49" charset="0"/>
              </a:rPr>
              <a:t>('%0A'),' '),' '))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9130E-7A9D-450F-9BC0-6660A03F671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1948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9130E-7A9D-450F-9BC0-6660A03F671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3726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9130E-7A9D-450F-9BC0-6660A03F671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191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7433" y="1381299"/>
            <a:ext cx="1095063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7433" y="2923008"/>
            <a:ext cx="1095063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05206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ub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466" y="2698722"/>
            <a:ext cx="10950633" cy="685627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5400" b="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1468" y="3384349"/>
            <a:ext cx="10950633" cy="461665"/>
          </a:xfrm>
        </p:spPr>
        <p:txBody>
          <a:bodyPr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65085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6684" y="686053"/>
            <a:ext cx="9390944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273" y="4344989"/>
            <a:ext cx="9390944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62732" y="2355850"/>
            <a:ext cx="10253485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>
              <a:contourClr>
                <a:schemeClr val="tx2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0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5789871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47799"/>
            <a:ext cx="11176000" cy="502920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8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274196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447799"/>
            <a:ext cx="54864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47799"/>
            <a:ext cx="54864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89605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8F0C5-727A-4612-B69B-2A0747AC0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0214A-1253-4201-848A-7DB13527F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951" y="4191000"/>
            <a:ext cx="11214100" cy="1665071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F859170-871D-4332-A54E-4F8700E9A9D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88951" y="1463038"/>
            <a:ext cx="11214100" cy="1665071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48889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94049"/>
            <a:ext cx="54864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999" y="2272656"/>
            <a:ext cx="54864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642" y="1794049"/>
            <a:ext cx="548935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272656"/>
            <a:ext cx="5490632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68413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781416"/>
            <a:ext cx="11176000" cy="664797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r">
              <a:defRPr b="1" cap="none" spc="0">
                <a:ln w="10541" cmpd="sng">
                  <a:solidFill>
                    <a:schemeClr val="tx2"/>
                  </a:solidFill>
                  <a:prstDash val="solid"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40011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Layout - Title and Content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466828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228601"/>
            <a:ext cx="11176000" cy="666385"/>
          </a:xfrm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0"/>
          </p:nvPr>
        </p:nvSpPr>
        <p:spPr>
          <a:xfrm rot="20820000">
            <a:off x="1158807" y="1600201"/>
            <a:ext cx="5120640" cy="3657600"/>
          </a:xfrm>
          <a:noFill/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9" name="Rectangle 175105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0070C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invGray">
          <a:xfrm>
            <a:off x="7442200" y="4259219"/>
            <a:ext cx="41148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564042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4" y="3043912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4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11100505" y="50257"/>
            <a:ext cx="644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2F701-51E0-4603-A320-C3595F47AF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78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2-col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69241" y="1189178"/>
            <a:ext cx="11653523" cy="20005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 marL="0" indent="0">
              <a:buFontTx/>
              <a:buNone/>
              <a:defRPr lang="en-US" dirty="0" smtClean="0"/>
            </a:lvl2pPr>
            <a:lvl3pPr marL="224054" indent="0">
              <a:buNone/>
              <a:defRPr lang="en-US" dirty="0" smtClean="0"/>
            </a:lvl3pPr>
            <a:lvl4pPr marL="448107" indent="0">
              <a:buNone/>
              <a:defRPr lang="en-US" dirty="0" smtClean="0"/>
            </a:lvl4pPr>
            <a:lvl5pPr marL="672161" indent="0">
              <a:buNone/>
              <a:defRPr lang="en-US" dirty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409784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829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F8D256-7678-E86F-6184-18428AF4A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C9E4-35E9-4883-85B8-2B1EFF620322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631E59-2871-B4A0-5EAC-D2D3A34F8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C99E00-4E43-F72A-0A69-BDAD757C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853FA-0575-4733-8A76-EC310E8E9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6804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47799"/>
            <a:ext cx="11176000" cy="502920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8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977137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&amp;ehk=TjU6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7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&amp;ehk=Etp12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20" Type="http://schemas.openxmlformats.org/officeDocument/2006/relationships/image" Target="../media/image6.png&amp;ehk=Kz87eOrv97Zc0grQYY99jw&amp;r=0&amp;pid=OfficeInsert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&amp;ehk=B0JWb1NkLqj485FOHZHx7w&amp;r=0&amp;pid=OfficeInsert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alphaModFix amt="1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228601"/>
            <a:ext cx="11176000" cy="66638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447800"/>
            <a:ext cx="11176000" cy="2000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3999" y="6519677"/>
            <a:ext cx="462972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solidFill>
                  <a:srgbClr val="001642"/>
                </a:solidFill>
                <a:latin typeface="Computerfont" pitchFamily="2" charset="0"/>
              </a:rPr>
              <a:t>Don’t </a:t>
            </a:r>
            <a:r>
              <a:rPr lang="en-US" sz="2400" dirty="0" err="1">
                <a:solidFill>
                  <a:srgbClr val="001642"/>
                </a:solidFill>
                <a:latin typeface="Computerfont" pitchFamily="2" charset="0"/>
              </a:rPr>
              <a:t>Pa..Panic</a:t>
            </a:r>
            <a:r>
              <a:rPr lang="en-US" sz="2400" dirty="0">
                <a:solidFill>
                  <a:srgbClr val="001642"/>
                </a:solidFill>
                <a:latin typeface="Computerfont" pitchFamily="2" charset="0"/>
              </a:rPr>
              <a:t> Consulting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22E56A2C-423E-9B09-B9AC-1184D70D1810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1086727" y="6080682"/>
            <a:ext cx="851273" cy="54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762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5" r:id="rId2"/>
    <p:sldLayoutId id="2147483704" r:id="rId3"/>
    <p:sldLayoutId id="2147483706" r:id="rId4"/>
    <p:sldLayoutId id="2147483707" r:id="rId5"/>
    <p:sldLayoutId id="2147483721" r:id="rId6"/>
    <p:sldLayoutId id="2147483708" r:id="rId7"/>
    <p:sldLayoutId id="2147483709" r:id="rId8"/>
    <p:sldLayoutId id="2147483710" r:id="rId9"/>
    <p:sldLayoutId id="2147483714" r:id="rId10"/>
    <p:sldLayoutId id="2147483717" r:id="rId11"/>
    <p:sldLayoutId id="2147483718" r:id="rId12"/>
    <p:sldLayoutId id="2147483720" r:id="rId13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solidFill>
            <a:schemeClr val="accent3">
              <a:lumMod val="50000"/>
            </a:schemeClr>
          </a:solidFill>
          <a:effectLst/>
          <a:latin typeface="+mj-lt"/>
          <a:ea typeface="+mn-ea"/>
          <a:cs typeface="Arial" charset="0"/>
        </a:defRPr>
      </a:lvl1pPr>
    </p:titleStyle>
    <p:bodyStyle>
      <a:lvl1pPr marL="460375" indent="-4603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7"/>
        </a:buBlip>
        <a:defRPr sz="32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1pPr>
      <a:lvl2pPr marL="855663" indent="-3952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8"/>
        </a:buBlip>
        <a:defRPr sz="28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1258888" indent="-40322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9"/>
        </a:buBlip>
        <a:defRPr sz="24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20"/>
        </a:buBlip>
        <a:defRPr sz="20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21"/>
        </a:buBlip>
        <a:defRPr sz="2000" kern="1200">
          <a:gradFill>
            <a:gsLst>
              <a:gs pos="0">
                <a:schemeClr val="tx1"/>
              </a:gs>
              <a:gs pos="86000">
                <a:schemeClr val="tx1"/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6F2E41-FAB7-0D92-1B75-4B508A606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5759D8-4FAD-D152-E00C-2AA8279D8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85D67-B12C-3D00-091E-B0EAF3A675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DC9E4-35E9-4883-85B8-2B1EFF620322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2848C-B1D6-D529-888F-EC118B0286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676EB-93CB-8617-B398-1B39860716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853FA-0575-4733-8A76-EC310E8E9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68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Relationship Id="rId9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g"/><Relationship Id="rId9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ka.ms/approvaldetail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pstork@dontpapanic.co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87381-32CA-4CEF-A072-53827FC0E7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5222" y="2580370"/>
            <a:ext cx="10950633" cy="1523495"/>
          </a:xfrm>
        </p:spPr>
        <p:txBody>
          <a:bodyPr/>
          <a:lstStyle/>
          <a:p>
            <a:r>
              <a:rPr lang="en-US" sz="7200" dirty="0"/>
              <a:t> </a:t>
            </a:r>
            <a:r>
              <a:rPr lang="en-US" sz="6600" dirty="0"/>
              <a:t>Building Modern Approvals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685652-E65D-47E2-B704-860231F2E9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0683" y="4274274"/>
            <a:ext cx="10950633" cy="461665"/>
          </a:xfrm>
        </p:spPr>
        <p:txBody>
          <a:bodyPr/>
          <a:lstStyle/>
          <a:p>
            <a:r>
              <a:rPr lang="en-US" sz="5400" dirty="0"/>
              <a:t>Advanced Concepts</a:t>
            </a:r>
          </a:p>
          <a:p>
            <a:endParaRPr lang="en-US" sz="4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b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72DF71-2024-F0F5-8984-95C8CFDCF1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749309" y="95051"/>
            <a:ext cx="3350887" cy="62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989112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5F521-ECBB-4933-ABD1-F5B361E8A3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10506075" cy="6667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Paul Papanek Stork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C064AC-9D2C-4CFB-989D-09F4760DA926}"/>
              </a:ext>
            </a:extLst>
          </p:cNvPr>
          <p:cNvSpPr txBox="1"/>
          <p:nvPr/>
        </p:nvSpPr>
        <p:spPr>
          <a:xfrm>
            <a:off x="3854938" y="1371892"/>
            <a:ext cx="2285675" cy="2285675"/>
          </a:xfrm>
          <a:prstGeom prst="rect">
            <a:avLst/>
          </a:prstGeom>
          <a:solidFill>
            <a:srgbClr val="E42B06"/>
          </a:solidFill>
        </p:spPr>
        <p:txBody>
          <a:bodyPr wrap="square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8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Owner/Principal Architect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omputerfont" panose="00000400000000000000" pitchFamily="2" charset="0"/>
                <a:ea typeface="+mn-ea"/>
                <a:cs typeface="Segoe UI" panose="020B0502040204020203" pitchFamily="34" charset="0"/>
              </a:rPr>
              <a:t>Don’t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omputerfont" panose="00000400000000000000" pitchFamily="2" charset="0"/>
                <a:ea typeface="+mn-ea"/>
                <a:cs typeface="Segoe UI" panose="020B0502040204020203" pitchFamily="34" charset="0"/>
              </a:rPr>
              <a:t>Pa..Panic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omputerfont" panose="00000400000000000000" pitchFamily="2" charset="0"/>
                <a:ea typeface="+mn-ea"/>
                <a:cs typeface="Segoe UI" panose="020B0502040204020203" pitchFamily="34" charset="0"/>
              </a:rPr>
              <a:t> Consulting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EDC6CF-DB0D-4380-B300-CD4F156DD383}"/>
              </a:ext>
            </a:extLst>
          </p:cNvPr>
          <p:cNvSpPr txBox="1"/>
          <p:nvPr/>
        </p:nvSpPr>
        <p:spPr>
          <a:xfrm>
            <a:off x="3854938" y="3859654"/>
            <a:ext cx="2285675" cy="2285675"/>
          </a:xfrm>
          <a:prstGeom prst="rect">
            <a:avLst/>
          </a:prstGeom>
          <a:solidFill>
            <a:srgbClr val="0099FF"/>
          </a:solidFill>
        </p:spPr>
        <p:txBody>
          <a:bodyPr wrap="square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7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8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Power Platform Community Contributor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114278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7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Super User in…</a:t>
            </a:r>
          </a:p>
          <a:p>
            <a:pPr marL="114278" marR="0" lvl="2" indent="228556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7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Power Apps</a:t>
            </a:r>
          </a:p>
          <a:p>
            <a:pPr marL="114278" marR="0" lvl="2" indent="228556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7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Power Automate</a:t>
            </a:r>
          </a:p>
          <a:p>
            <a:pPr marL="114278" marR="0" lvl="2" indent="228556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7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Power Virtual Agent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24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17FD8B-8E67-4B20-B314-638F51548837}"/>
              </a:ext>
            </a:extLst>
          </p:cNvPr>
          <p:cNvSpPr txBox="1"/>
          <p:nvPr/>
        </p:nvSpPr>
        <p:spPr>
          <a:xfrm>
            <a:off x="6343825" y="3859654"/>
            <a:ext cx="2285675" cy="2285675"/>
          </a:xfrm>
          <a:prstGeom prst="rect">
            <a:avLst/>
          </a:prstGeom>
          <a:solidFill>
            <a:srgbClr val="FFCC00"/>
          </a:solidFill>
        </p:spPr>
        <p:txBody>
          <a:bodyPr wrap="square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7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86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Contact Information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76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Email:    </a:t>
            </a:r>
            <a:br>
              <a:rPr kumimoji="0" lang="fr-FR" sz="1176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</a:br>
            <a:r>
              <a:rPr kumimoji="0" lang="fr-FR" sz="1176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   pstork@dontpapanic.com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76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Blog:</a:t>
            </a:r>
            <a:br>
              <a:rPr kumimoji="0" lang="fr-FR" sz="1176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</a:br>
            <a:r>
              <a:rPr kumimoji="0" lang="fr-FR" sz="1176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   dontPaPanic.com/blog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76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Twitter:</a:t>
            </a:r>
            <a:br>
              <a:rPr kumimoji="0" lang="fr-FR" sz="1176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</a:br>
            <a:r>
              <a:rPr kumimoji="0" lang="fr-FR" sz="1176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      @PStork</a:t>
            </a:r>
            <a:endParaRPr kumimoji="0" lang="en-US" sz="1176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6C3A5B-1F28-4BF4-88A8-BA7E88818EBA}"/>
              </a:ext>
            </a:extLst>
          </p:cNvPr>
          <p:cNvSpPr txBox="1"/>
          <p:nvPr/>
        </p:nvSpPr>
        <p:spPr>
          <a:xfrm>
            <a:off x="6343825" y="1371892"/>
            <a:ext cx="2285675" cy="2285675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74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86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Author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74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171417" marR="0" lvl="0" indent="-171417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171417" marR="0" lvl="0" indent="-171417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171417" marR="0" lvl="0" indent="-171417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171417" marR="0" lvl="0" indent="-171417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171417" marR="0" lvl="0" indent="-171417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171417" marR="0" lvl="0" indent="-171417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Available Now!</a:t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</a:b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75224B-8C97-4216-8984-5F21816C9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1152" y="2033504"/>
            <a:ext cx="1511279" cy="10058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4D80B38-BE30-4ED4-B614-E8A1F34E25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64" y="1375194"/>
            <a:ext cx="2282374" cy="22823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9B1E22-47B8-4916-A6BB-885CAF4E7911}"/>
              </a:ext>
            </a:extLst>
          </p:cNvPr>
          <p:cNvSpPr txBox="1"/>
          <p:nvPr/>
        </p:nvSpPr>
        <p:spPr>
          <a:xfrm>
            <a:off x="669365" y="4101318"/>
            <a:ext cx="184731" cy="363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7" name="Picture 2" descr="https://blog.xamarin.com/wp-content/uploads/2013/02/Microsoft_MVP_logo.png">
            <a:extLst>
              <a:ext uri="{FF2B5EF4-FFF2-40B4-BE49-F238E27FC236}">
                <a16:creationId xmlns:a16="http://schemas.microsoft.com/office/drawing/2014/main" id="{C5213FFE-DEDA-4E34-A5B9-BD325D0DE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9575" y="462814"/>
            <a:ext cx="1171889" cy="1838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804142F-0171-4274-9779-CDEDBF8DF3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040" y="2619224"/>
            <a:ext cx="1374959" cy="96382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845CB02-A7F5-45A1-A8BD-7F5D131E04FC}"/>
              </a:ext>
            </a:extLst>
          </p:cNvPr>
          <p:cNvSpPr txBox="1"/>
          <p:nvPr/>
        </p:nvSpPr>
        <p:spPr>
          <a:xfrm>
            <a:off x="153515" y="6404413"/>
            <a:ext cx="4629727" cy="369332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mputerfont" pitchFamily="2" charset="0"/>
                <a:ea typeface="+mn-ea"/>
                <a:cs typeface="+mn-cs"/>
              </a:rPr>
              <a:t>Don’t Pa..Panic Consulting</a:t>
            </a:r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E209F84-7642-3241-CA0B-1626935B6B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2418" y="3944110"/>
            <a:ext cx="1846202" cy="18976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388541-B852-7DC4-5B3B-12B7AAB7D4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41411" y="3791605"/>
            <a:ext cx="1505160" cy="1562318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059177A-8E82-65A1-9EDA-9AB967C56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916" y="1507555"/>
            <a:ext cx="1355180" cy="177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7759F90-F513-4A94-B578-8DB17176161E}"/>
              </a:ext>
            </a:extLst>
          </p:cNvPr>
          <p:cNvSpPr/>
          <p:nvPr/>
        </p:nvSpPr>
        <p:spPr bwMode="auto">
          <a:xfrm>
            <a:off x="9608948" y="5994260"/>
            <a:ext cx="2522093" cy="779485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0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08028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0D3FD2A-36EB-551D-B136-F84EF24E9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57" y="3356975"/>
            <a:ext cx="2398154" cy="609531"/>
          </a:xfrm>
          <a:prstGeom prst="rect">
            <a:avLst/>
          </a:prstGeom>
        </p:spPr>
      </p:pic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78B3C58B-EEB5-34B9-4D60-E352C14D86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89" b="30479"/>
          <a:stretch/>
        </p:blipFill>
        <p:spPr>
          <a:xfrm>
            <a:off x="4190654" y="3326996"/>
            <a:ext cx="3810689" cy="948110"/>
          </a:xfrm>
          <a:prstGeom prst="rect">
            <a:avLst/>
          </a:prstGeom>
        </p:spPr>
      </p:pic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78C3BB4E-C8E9-1394-A8D0-16EC759F14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91" b="26292"/>
          <a:stretch/>
        </p:blipFill>
        <p:spPr>
          <a:xfrm>
            <a:off x="1516380" y="5598126"/>
            <a:ext cx="3085362" cy="1018538"/>
          </a:xfrm>
          <a:prstGeom prst="rect">
            <a:avLst/>
          </a:prstGeom>
        </p:spPr>
      </p:pic>
      <p:pic>
        <p:nvPicPr>
          <p:cNvPr id="30" name="Picture 29" descr="Logo&#10;&#10;Description automatically generated">
            <a:extLst>
              <a:ext uri="{FF2B5EF4-FFF2-40B4-BE49-F238E27FC236}">
                <a16:creationId xmlns:a16="http://schemas.microsoft.com/office/drawing/2014/main" id="{47C95CDC-C4AA-5B77-B28A-97EF5B8009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202" y="152400"/>
            <a:ext cx="2867595" cy="184816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AF0C04A-59CB-0522-D156-6C1FF4BC533B}"/>
              </a:ext>
            </a:extLst>
          </p:cNvPr>
          <p:cNvSpPr txBox="1"/>
          <p:nvPr/>
        </p:nvSpPr>
        <p:spPr>
          <a:xfrm>
            <a:off x="0" y="2185886"/>
            <a:ext cx="12192000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Please thank our sponsors</a:t>
            </a:r>
          </a:p>
        </p:txBody>
      </p:sp>
      <p:pic>
        <p:nvPicPr>
          <p:cNvPr id="6" name="Picture 5" descr="A logo for a company&#10;&#10;Description automatically generated">
            <a:extLst>
              <a:ext uri="{FF2B5EF4-FFF2-40B4-BE49-F238E27FC236}">
                <a16:creationId xmlns:a16="http://schemas.microsoft.com/office/drawing/2014/main" id="{F8C60DE7-8CA0-D3F5-4B16-9DF8B9BFDF3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87" b="20021"/>
          <a:stretch/>
        </p:blipFill>
        <p:spPr>
          <a:xfrm>
            <a:off x="8077200" y="5105400"/>
            <a:ext cx="3334215" cy="1371601"/>
          </a:xfrm>
          <a:prstGeom prst="rect">
            <a:avLst/>
          </a:prstGeom>
        </p:spPr>
      </p:pic>
      <p:pic>
        <p:nvPicPr>
          <p:cNvPr id="3" name="Picture 2" descr="A black and blue logo&#10;&#10;Description automatically generated">
            <a:extLst>
              <a:ext uri="{FF2B5EF4-FFF2-40B4-BE49-F238E27FC236}">
                <a16:creationId xmlns:a16="http://schemas.microsoft.com/office/drawing/2014/main" id="{B7803854-1A95-B14B-40B1-BE279432B1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509" y="4488977"/>
            <a:ext cx="2186649" cy="931148"/>
          </a:xfrm>
          <a:prstGeom prst="rect">
            <a:avLst/>
          </a:prstGeom>
        </p:spPr>
      </p:pic>
      <p:pic>
        <p:nvPicPr>
          <p:cNvPr id="2" name="Picture 1" descr="A logo for a software company&#10;&#10;Description automatically generated">
            <a:extLst>
              <a:ext uri="{FF2B5EF4-FFF2-40B4-BE49-F238E27FC236}">
                <a16:creationId xmlns:a16="http://schemas.microsoft.com/office/drawing/2014/main" id="{6FDD6FE3-C5D8-B9EE-2DE1-1BFDE6FCF8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2984434"/>
            <a:ext cx="2404280" cy="1717343"/>
          </a:xfrm>
          <a:prstGeom prst="rect">
            <a:avLst/>
          </a:prstGeom>
        </p:spPr>
      </p:pic>
      <p:pic>
        <p:nvPicPr>
          <p:cNvPr id="1026" name="Picture 2" descr="Unimax Named Second Best SMB To Work For In Minnesota">
            <a:extLst>
              <a:ext uri="{FF2B5EF4-FFF2-40B4-BE49-F238E27FC236}">
                <a16:creationId xmlns:a16="http://schemas.microsoft.com/office/drawing/2014/main" id="{3B590E09-071B-3277-AD92-41445B5DF7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74"/>
          <a:stretch/>
        </p:blipFill>
        <p:spPr bwMode="auto">
          <a:xfrm>
            <a:off x="855228" y="4426800"/>
            <a:ext cx="2595219" cy="881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9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645F697-9834-4848-BAD6-7FD976276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5" y="1034214"/>
            <a:ext cx="3364378" cy="5606143"/>
          </a:xfrm>
        </p:spPr>
        <p:txBody>
          <a:bodyPr>
            <a:normAutofit/>
          </a:bodyPr>
          <a:lstStyle/>
          <a:p>
            <a:r>
              <a:rPr lang="en-US" sz="6000" dirty="0"/>
              <a:t>Agenda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B6CE836-4B46-4BCC-AFFA-021A27F3E0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0081321"/>
              </p:ext>
            </p:extLst>
          </p:nvPr>
        </p:nvGraphicFramePr>
        <p:xfrm>
          <a:off x="4366497" y="949271"/>
          <a:ext cx="7389504" cy="4959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95D55DA-DBBC-4F14-B1CC-EDFB2603783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841113" y="604"/>
            <a:ext cx="3350887" cy="62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92198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C980F-BF66-80FE-77F3-EE07072E0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Basic Approval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1963B-F1F9-20DD-52EF-B8B923EF6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and Wait for an Approval of Text</a:t>
            </a:r>
          </a:p>
          <a:p>
            <a:r>
              <a:rPr lang="en-US" dirty="0"/>
              <a:t>Create an Approval / Wait for an Approval</a:t>
            </a:r>
          </a:p>
          <a:p>
            <a:r>
              <a:rPr lang="en-US" dirty="0"/>
              <a:t>Start and Wait for An Approval</a:t>
            </a:r>
          </a:p>
          <a:p>
            <a:pPr lvl="1"/>
            <a:r>
              <a:rPr lang="en-US" dirty="0"/>
              <a:t>Approval Types</a:t>
            </a:r>
          </a:p>
          <a:p>
            <a:pPr lvl="2"/>
            <a:r>
              <a:rPr lang="en-US" dirty="0"/>
              <a:t>Everyone must Approve</a:t>
            </a:r>
          </a:p>
          <a:p>
            <a:pPr lvl="2"/>
            <a:r>
              <a:rPr lang="en-US" dirty="0"/>
              <a:t>First to Respond</a:t>
            </a:r>
          </a:p>
          <a:p>
            <a:pPr lvl="2"/>
            <a:r>
              <a:rPr lang="en-US" dirty="0"/>
              <a:t>Custom Responses (Wait for One or All)</a:t>
            </a:r>
          </a:p>
          <a:p>
            <a:r>
              <a:rPr lang="en-US" dirty="0"/>
              <a:t>New Type – Sequential Approval</a:t>
            </a:r>
          </a:p>
        </p:txBody>
      </p:sp>
    </p:spTree>
    <p:extLst>
      <p:ext uri="{BB962C8B-B14F-4D97-AF65-F5344CB8AC3E}">
        <p14:creationId xmlns:p14="http://schemas.microsoft.com/office/powerpoint/2010/main" val="221112967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75119-BDF8-4334-BC5B-7D08C2E89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Basic Approval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B2D4E-4980-4DDA-AA2F-6B97D64F8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447799"/>
            <a:ext cx="6832089" cy="5029201"/>
          </a:xfrm>
        </p:spPr>
        <p:txBody>
          <a:bodyPr>
            <a:normAutofit/>
          </a:bodyPr>
          <a:lstStyle/>
          <a:p>
            <a:r>
              <a:rPr lang="en-US" dirty="0"/>
              <a:t>Starting Point for Today’s demos</a:t>
            </a:r>
          </a:p>
          <a:p>
            <a:pPr lvl="1"/>
            <a:r>
              <a:rPr lang="en-US" dirty="0"/>
              <a:t>Item or File created in SharePoint</a:t>
            </a:r>
          </a:p>
          <a:p>
            <a:pPr lvl="1"/>
            <a:r>
              <a:rPr lang="en-US" dirty="0"/>
              <a:t>Get Manager using Modified By property</a:t>
            </a:r>
          </a:p>
          <a:p>
            <a:pPr lvl="1"/>
            <a:r>
              <a:rPr lang="en-US" dirty="0"/>
              <a:t>Start and wait for an approval (V2)</a:t>
            </a:r>
          </a:p>
          <a:p>
            <a:pPr lvl="1"/>
            <a:endParaRPr lang="en-US" dirty="0"/>
          </a:p>
          <a:p>
            <a:r>
              <a:rPr lang="en-US" dirty="0"/>
              <a:t>Notes:</a:t>
            </a:r>
          </a:p>
          <a:p>
            <a:pPr lvl="1"/>
            <a:r>
              <a:rPr lang="en-US" dirty="0"/>
              <a:t>Using Modified By = Created By in new record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1ED4BC-CB66-4C7D-8CEA-45E219BA9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0089" y="1447799"/>
            <a:ext cx="4572000" cy="4146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891460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D854C-5680-466B-B253-18BF710AD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#1 - Applying custom formatting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8267A-0EF4-4631-815A-85482F09F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447799"/>
            <a:ext cx="6693258" cy="5029201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en-US" dirty="0"/>
              <a:t>Problem:  How to format approval email?</a:t>
            </a:r>
          </a:p>
          <a:p>
            <a:pPr lvl="1"/>
            <a:r>
              <a:rPr lang="en-US" dirty="0"/>
              <a:t>No WYSIWYG editor</a:t>
            </a:r>
          </a:p>
          <a:p>
            <a:pPr lvl="1"/>
            <a:r>
              <a:rPr lang="en-US" dirty="0"/>
              <a:t>Can’t embed HTML codes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/>
              <a:t>Solution:</a:t>
            </a:r>
          </a:p>
          <a:p>
            <a:pPr lvl="1"/>
            <a:r>
              <a:rPr lang="en-US" dirty="0"/>
              <a:t>Markdown codes are available at </a:t>
            </a:r>
            <a:r>
              <a:rPr lang="en-US" dirty="0">
                <a:hlinkClick r:id="rId3"/>
              </a:rPr>
              <a:t>https://aka.ms/approvaldetails </a:t>
            </a:r>
            <a:endParaRPr lang="en-US" dirty="0"/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/>
              <a:t>Ongoing Issue:</a:t>
            </a:r>
          </a:p>
          <a:p>
            <a:pPr lvl="1"/>
            <a:r>
              <a:rPr lang="en-US" dirty="0"/>
              <a:t>Formatting is not consistent across different browsers and clients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0266D4-DD6F-48E4-82F0-1DF001853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8285" y="1447799"/>
            <a:ext cx="4285715" cy="1807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03F7D5-1C99-4E02-953A-B2CBA97AA7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8285" y="3467100"/>
            <a:ext cx="4285715" cy="2071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8561532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53848-E7C2-48A9-837B-8D2168C0D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for Approval Markdown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7246517-0618-42FF-9CCA-49A376F222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5832389"/>
              </p:ext>
            </p:extLst>
          </p:nvPr>
        </p:nvGraphicFramePr>
        <p:xfrm>
          <a:off x="508000" y="1447800"/>
          <a:ext cx="10711384" cy="481696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38923">
                  <a:extLst>
                    <a:ext uri="{9D8B030D-6E8A-4147-A177-3AD203B41FA5}">
                      <a16:colId xmlns:a16="http://schemas.microsoft.com/office/drawing/2014/main" val="2514568360"/>
                    </a:ext>
                  </a:extLst>
                </a:gridCol>
                <a:gridCol w="1338923">
                  <a:extLst>
                    <a:ext uri="{9D8B030D-6E8A-4147-A177-3AD203B41FA5}">
                      <a16:colId xmlns:a16="http://schemas.microsoft.com/office/drawing/2014/main" val="3057163499"/>
                    </a:ext>
                  </a:extLst>
                </a:gridCol>
                <a:gridCol w="1338923">
                  <a:extLst>
                    <a:ext uri="{9D8B030D-6E8A-4147-A177-3AD203B41FA5}">
                      <a16:colId xmlns:a16="http://schemas.microsoft.com/office/drawing/2014/main" val="4163813747"/>
                    </a:ext>
                  </a:extLst>
                </a:gridCol>
                <a:gridCol w="1338923">
                  <a:extLst>
                    <a:ext uri="{9D8B030D-6E8A-4147-A177-3AD203B41FA5}">
                      <a16:colId xmlns:a16="http://schemas.microsoft.com/office/drawing/2014/main" val="3570787260"/>
                    </a:ext>
                  </a:extLst>
                </a:gridCol>
                <a:gridCol w="1338923">
                  <a:extLst>
                    <a:ext uri="{9D8B030D-6E8A-4147-A177-3AD203B41FA5}">
                      <a16:colId xmlns:a16="http://schemas.microsoft.com/office/drawing/2014/main" val="3103801457"/>
                    </a:ext>
                  </a:extLst>
                </a:gridCol>
                <a:gridCol w="1338923">
                  <a:extLst>
                    <a:ext uri="{9D8B030D-6E8A-4147-A177-3AD203B41FA5}">
                      <a16:colId xmlns:a16="http://schemas.microsoft.com/office/drawing/2014/main" val="3810645741"/>
                    </a:ext>
                  </a:extLst>
                </a:gridCol>
                <a:gridCol w="1338923">
                  <a:extLst>
                    <a:ext uri="{9D8B030D-6E8A-4147-A177-3AD203B41FA5}">
                      <a16:colId xmlns:a16="http://schemas.microsoft.com/office/drawing/2014/main" val="2578827641"/>
                    </a:ext>
                  </a:extLst>
                </a:gridCol>
                <a:gridCol w="1338923">
                  <a:extLst>
                    <a:ext uri="{9D8B030D-6E8A-4147-A177-3AD203B41FA5}">
                      <a16:colId xmlns:a16="http://schemas.microsoft.com/office/drawing/2014/main" val="645512457"/>
                    </a:ext>
                  </a:extLst>
                </a:gridCol>
              </a:tblGrid>
              <a:tr h="5588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Feature</a:t>
                      </a:r>
                    </a:p>
                  </a:txBody>
                  <a:tcPr marL="62089" marR="62089" marT="31044" marB="31044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Power Automate</a:t>
                      </a:r>
                    </a:p>
                  </a:txBody>
                  <a:tcPr marL="62089" marR="62089" marT="31044" marB="31044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</a:rPr>
                        <a:t>Power Automate mobile app</a:t>
                      </a:r>
                    </a:p>
                  </a:txBody>
                  <a:tcPr marL="62089" marR="62089" marT="31044" marB="31044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Outlook Desktop</a:t>
                      </a:r>
                    </a:p>
                  </a:txBody>
                  <a:tcPr marL="62089" marR="62089" marT="31044" marB="31044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</a:rPr>
                        <a:t>Outlook Web</a:t>
                      </a:r>
                    </a:p>
                  </a:txBody>
                  <a:tcPr marL="62089" marR="62089" marT="31044" marB="31044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</a:rPr>
                        <a:t>Teams</a:t>
                      </a:r>
                    </a:p>
                  </a:txBody>
                  <a:tcPr marL="62089" marR="62089" marT="31044" marB="31044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</a:rPr>
                        <a:t>Teams mobile app</a:t>
                      </a:r>
                    </a:p>
                  </a:txBody>
                  <a:tcPr marL="62089" marR="62089" marT="31044" marB="31044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Teams Approvals App</a:t>
                      </a:r>
                    </a:p>
                  </a:txBody>
                  <a:tcPr marL="62089" marR="62089" marT="31044" marB="31044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57779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effectLst/>
                        </a:rPr>
                        <a:t>Headers</a:t>
                      </a:r>
                      <a:endParaRPr lang="en-US" sz="1200" dirty="0"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extLst>
                  <a:ext uri="{0D108BD9-81ED-4DB2-BD59-A6C34878D82A}">
                    <a16:rowId xmlns:a16="http://schemas.microsoft.com/office/drawing/2014/main" val="50282755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>
                          <a:effectLst/>
                        </a:rPr>
                        <a:t>Numbered Lists</a:t>
                      </a:r>
                      <a:endParaRPr lang="en-US" sz="1200"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extLst>
                  <a:ext uri="{0D108BD9-81ED-4DB2-BD59-A6C34878D82A}">
                    <a16:rowId xmlns:a16="http://schemas.microsoft.com/office/drawing/2014/main" val="111264695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>
                          <a:effectLst/>
                        </a:rPr>
                        <a:t>Nested Numbered Lists</a:t>
                      </a:r>
                      <a:endParaRPr lang="en-US" sz="1200"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extLst>
                  <a:ext uri="{0D108BD9-81ED-4DB2-BD59-A6C34878D82A}">
                    <a16:rowId xmlns:a16="http://schemas.microsoft.com/office/drawing/2014/main" val="400617475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>
                          <a:effectLst/>
                        </a:rPr>
                        <a:t>Tables</a:t>
                      </a:r>
                      <a:endParaRPr lang="en-US" sz="1200"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extLst>
                  <a:ext uri="{0D108BD9-81ED-4DB2-BD59-A6C34878D82A}">
                    <a16:rowId xmlns:a16="http://schemas.microsoft.com/office/drawing/2014/main" val="225084799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>
                          <a:effectLst/>
                        </a:rPr>
                        <a:t>Images</a:t>
                      </a:r>
                      <a:endParaRPr lang="en-US" sz="1200"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extLst>
                  <a:ext uri="{0D108BD9-81ED-4DB2-BD59-A6C34878D82A}">
                    <a16:rowId xmlns:a16="http://schemas.microsoft.com/office/drawing/2014/main" val="114538148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>
                          <a:effectLst/>
                        </a:rPr>
                        <a:t>Forced Line Breaks</a:t>
                      </a:r>
                      <a:endParaRPr lang="en-US" sz="1200"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Yes*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Yes*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(use a blank line instead)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Yes*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Yes*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Yes*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extLst>
                  <a:ext uri="{0D108BD9-81ED-4DB2-BD59-A6C34878D82A}">
                    <a16:rowId xmlns:a16="http://schemas.microsoft.com/office/drawing/2014/main" val="29243152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>
                          <a:effectLst/>
                        </a:rPr>
                        <a:t>Blank Lines</a:t>
                      </a:r>
                      <a:endParaRPr lang="en-US" sz="1200"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extLst>
                  <a:ext uri="{0D108BD9-81ED-4DB2-BD59-A6C34878D82A}">
                    <a16:rowId xmlns:a16="http://schemas.microsoft.com/office/drawing/2014/main" val="139455159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>
                          <a:effectLst/>
                        </a:rPr>
                        <a:t>Emphasis</a:t>
                      </a:r>
                      <a:endParaRPr lang="en-US" sz="1200"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extLst>
                  <a:ext uri="{0D108BD9-81ED-4DB2-BD59-A6C34878D82A}">
                    <a16:rowId xmlns:a16="http://schemas.microsoft.com/office/drawing/2014/main" val="22182934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dirty="0">
                          <a:effectLst/>
                        </a:rPr>
                        <a:t>Links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dirty="0">
                          <a:effectLst/>
                        </a:rPr>
                        <a:t>Yes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2089" marR="62089" marT="31044" marB="31044"/>
                </a:tc>
                <a:extLst>
                  <a:ext uri="{0D108BD9-81ED-4DB2-BD59-A6C34878D82A}">
                    <a16:rowId xmlns:a16="http://schemas.microsoft.com/office/drawing/2014/main" val="172330290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2197115-3E91-421D-A7EC-23257E65BBDD}"/>
              </a:ext>
            </a:extLst>
          </p:cNvPr>
          <p:cNvSpPr txBox="1"/>
          <p:nvPr/>
        </p:nvSpPr>
        <p:spPr>
          <a:xfrm>
            <a:off x="4552564" y="6479921"/>
            <a:ext cx="308687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gradFill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</a:gradFill>
              </a:rPr>
              <a:t>* Not supported within table cells </a:t>
            </a:r>
          </a:p>
        </p:txBody>
      </p:sp>
    </p:spTree>
    <p:extLst>
      <p:ext uri="{BB962C8B-B14F-4D97-AF65-F5344CB8AC3E}">
        <p14:creationId xmlns:p14="http://schemas.microsoft.com/office/powerpoint/2010/main" val="225955069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2D45F-4866-4FE0-8D99-D752A39FD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 Formatting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5A9B0-C74C-4A36-9EFD-E6677002B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9D67B1-FD22-41A7-992F-826A41F5B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5" y="1275180"/>
            <a:ext cx="3855238" cy="5158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60F87D-62C5-4F8D-8978-926E346B3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2335" y="1275180"/>
            <a:ext cx="5340952" cy="5135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CA777BC1-FA95-49AE-B489-E73DBBF9840B}"/>
              </a:ext>
            </a:extLst>
          </p:cNvPr>
          <p:cNvSpPr/>
          <p:nvPr/>
        </p:nvSpPr>
        <p:spPr bwMode="auto">
          <a:xfrm>
            <a:off x="4462030" y="3541986"/>
            <a:ext cx="1224067" cy="462455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/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92998683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04F178-6CCB-D5CC-698C-F6C982D68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080" y="160729"/>
            <a:ext cx="8791841" cy="6536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0538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0322C-6753-413A-9F26-BA5C51C8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601"/>
            <a:ext cx="11176000" cy="664797"/>
          </a:xfrm>
        </p:spPr>
        <p:txBody>
          <a:bodyPr/>
          <a:lstStyle/>
          <a:p>
            <a:r>
              <a:rPr lang="en-US" dirty="0"/>
              <a:t>#2 - Recording Approval Results/Comments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104AF-DB67-49DF-815D-37F955874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447799"/>
            <a:ext cx="6827748" cy="5029201"/>
          </a:xfrm>
        </p:spPr>
        <p:txBody>
          <a:bodyPr>
            <a:normAutofit fontScale="85000" lnSpcReduction="10000"/>
          </a:bodyPr>
          <a:lstStyle/>
          <a:p>
            <a:pPr marL="45720" indent="0">
              <a:buNone/>
            </a:pPr>
            <a:r>
              <a:rPr lang="en-US" dirty="0"/>
              <a:t>Problem:  Approval Status and Comments</a:t>
            </a:r>
          </a:p>
          <a:p>
            <a:pPr lvl="1"/>
            <a:r>
              <a:rPr lang="en-US" dirty="0"/>
              <a:t>Stored in History Tab – Not easily accessible</a:t>
            </a:r>
          </a:p>
          <a:p>
            <a:pPr lvl="1"/>
            <a:r>
              <a:rPr lang="en-US" dirty="0"/>
              <a:t>Only available to Flow Maker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/>
              <a:t>Solution:</a:t>
            </a:r>
          </a:p>
          <a:p>
            <a:pPr lvl="1"/>
            <a:r>
              <a:rPr lang="en-US" dirty="0"/>
              <a:t>Update SharePoint metadata </a:t>
            </a:r>
          </a:p>
          <a:p>
            <a:pPr lvl="1"/>
            <a:r>
              <a:rPr lang="en-US" dirty="0"/>
              <a:t>Aggregate Comments in a Loop</a:t>
            </a:r>
          </a:p>
          <a:p>
            <a:pPr lvl="1"/>
            <a:r>
              <a:rPr lang="en-US" dirty="0"/>
              <a:t>Option - Built-in Content Approval columns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/>
              <a:t>Ongoing Issue:</a:t>
            </a:r>
          </a:p>
          <a:p>
            <a:pPr lvl="1"/>
            <a:r>
              <a:rPr lang="en-US" dirty="0"/>
              <a:t>Requires changes to SharePoint List/Library</a:t>
            </a:r>
          </a:p>
          <a:p>
            <a:pPr lvl="1"/>
            <a:r>
              <a:rPr lang="en-US" dirty="0"/>
              <a:t>Can cause an Infinite Loop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704AC8-25E4-4231-8CB6-7E9B4447AD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36487" y="1897249"/>
            <a:ext cx="4435715" cy="34642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25024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5052B-258E-4C32-8DF1-2BF6FE11F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 an Infinite Update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D1260-10D9-403D-8328-3D123C1E2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447799"/>
            <a:ext cx="7627428" cy="5029201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/>
              <a:t>Problem:  Update Causes Infinite Loop</a:t>
            </a:r>
          </a:p>
          <a:p>
            <a:pPr lvl="1"/>
            <a:r>
              <a:rPr lang="en-US" dirty="0"/>
              <a:t>SharePoint Update after Approval Re-Triggers the Flow Causing Infinite Loop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/>
              <a:t>Solution:</a:t>
            </a:r>
          </a:p>
          <a:p>
            <a:pPr lvl="1"/>
            <a:r>
              <a:rPr lang="en-US" dirty="0"/>
              <a:t>Use a Trigger Condition to prevent Loop</a:t>
            </a:r>
          </a:p>
          <a:p>
            <a:pPr lvl="2"/>
            <a:r>
              <a:rPr lang="en-US" dirty="0"/>
              <a:t>Ignore Updates by Flow Maker/Service Account</a:t>
            </a:r>
          </a:p>
          <a:p>
            <a:pPr lvl="2"/>
            <a:r>
              <a:rPr lang="en-US" dirty="0"/>
              <a:t>Ignore Updates based on Status</a:t>
            </a:r>
          </a:p>
          <a:p>
            <a:pPr lvl="1"/>
            <a:r>
              <a:rPr lang="en-US" dirty="0"/>
              <a:t>Easily Create with Filter Array Action</a:t>
            </a:r>
          </a:p>
          <a:p>
            <a:pPr lvl="1"/>
            <a:endParaRPr lang="en-US" dirty="0"/>
          </a:p>
          <a:p>
            <a:pPr marL="45720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3C2155-CEAB-4364-A3A3-8549F9D74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5171" y="1246321"/>
            <a:ext cx="3548572" cy="4731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511154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8543C8-6F9B-1865-B9FF-78A2C7B3E8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88046" y="329715"/>
            <a:ext cx="9165155" cy="4071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&quot;Not Allowed&quot; Symbol 5">
            <a:extLst>
              <a:ext uri="{FF2B5EF4-FFF2-40B4-BE49-F238E27FC236}">
                <a16:creationId xmlns:a16="http://schemas.microsoft.com/office/drawing/2014/main" id="{597ADFBB-AA61-A421-A2D5-CFF8DCF1538D}"/>
              </a:ext>
            </a:extLst>
          </p:cNvPr>
          <p:cNvSpPr/>
          <p:nvPr/>
        </p:nvSpPr>
        <p:spPr>
          <a:xfrm>
            <a:off x="3080288" y="2224007"/>
            <a:ext cx="689674" cy="689674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81CED0-4558-5195-BE3B-C6CA53D33A8D}"/>
              </a:ext>
            </a:extLst>
          </p:cNvPr>
          <p:cNvSpPr txBox="1"/>
          <p:nvPr/>
        </p:nvSpPr>
        <p:spPr>
          <a:xfrm>
            <a:off x="457200" y="5383052"/>
            <a:ext cx="49693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Only Fill in the Query, not the From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Then Copy the Advanced Mode Text</a:t>
            </a:r>
          </a:p>
        </p:txBody>
      </p:sp>
    </p:spTree>
    <p:extLst>
      <p:ext uri="{BB962C8B-B14F-4D97-AF65-F5344CB8AC3E}">
        <p14:creationId xmlns:p14="http://schemas.microsoft.com/office/powerpoint/2010/main" val="3950406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FE8F4B-99E3-C1ED-2C07-CA85C21839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00071" y="0"/>
            <a:ext cx="5231318" cy="67929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8B237F-BC25-8DC5-E63A-A28540483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88" y="83378"/>
            <a:ext cx="6672659" cy="5906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503BA4E-35C7-356D-DBF5-B7247D217C93}"/>
              </a:ext>
            </a:extLst>
          </p:cNvPr>
          <p:cNvCxnSpPr>
            <a:cxnSpLocks/>
          </p:cNvCxnSpPr>
          <p:nvPr/>
        </p:nvCxnSpPr>
        <p:spPr>
          <a:xfrm>
            <a:off x="1294108" y="805912"/>
            <a:ext cx="5804116" cy="4145796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6779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C6DFE-735A-4D77-BECA-43B3D448A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#3 - Forwarding an Approval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AC185-FB50-4D7B-A287-36919F438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447799"/>
            <a:ext cx="7731874" cy="5029201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en-US" dirty="0"/>
              <a:t>Problem:  “Out of Office” approvers delay responses</a:t>
            </a:r>
          </a:p>
          <a:p>
            <a:pPr lvl="1"/>
            <a:r>
              <a:rPr lang="en-US" dirty="0"/>
              <a:t>Discover that approver is out</a:t>
            </a:r>
          </a:p>
          <a:p>
            <a:pPr lvl="1"/>
            <a:r>
              <a:rPr lang="en-US" dirty="0"/>
              <a:t>Forward Approval to alternate contact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/>
              <a:t>Solution:</a:t>
            </a:r>
          </a:p>
          <a:p>
            <a:pPr lvl="1"/>
            <a:r>
              <a:rPr lang="en-US" dirty="0"/>
              <a:t>Check OOO message using Get mail tips action</a:t>
            </a:r>
          </a:p>
          <a:p>
            <a:pPr lvl="1"/>
            <a:r>
              <a:rPr lang="en-US" dirty="0"/>
              <a:t>Parse alternate approver from OOO message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/>
              <a:t>Ongoing Issue:</a:t>
            </a:r>
          </a:p>
          <a:p>
            <a:pPr lvl="1"/>
            <a:r>
              <a:rPr lang="en-US" dirty="0"/>
              <a:t>Error check for missing or multiple alternate approvers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AE46DC-B1BD-4EED-B97B-6DB6B8ADE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285" y="1268540"/>
            <a:ext cx="4156962" cy="472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099339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E7828B-2574-D1E7-7075-0410DA2866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210463" y="204750"/>
            <a:ext cx="7855888" cy="6518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00131D2-301F-240C-90C4-1D286081E557}"/>
              </a:ext>
            </a:extLst>
          </p:cNvPr>
          <p:cNvCxnSpPr>
            <a:cxnSpLocks/>
          </p:cNvCxnSpPr>
          <p:nvPr/>
        </p:nvCxnSpPr>
        <p:spPr>
          <a:xfrm flipV="1">
            <a:off x="3461705" y="1129085"/>
            <a:ext cx="1269321" cy="1665186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184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69C3C3-AF72-3965-04F9-360E2C09D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213" y="151074"/>
            <a:ext cx="8629006" cy="6504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AAA14E8-B3FA-F40D-A934-3CBF6BF70316}"/>
              </a:ext>
            </a:extLst>
          </p:cNvPr>
          <p:cNvCxnSpPr>
            <a:cxnSpLocks/>
          </p:cNvCxnSpPr>
          <p:nvPr/>
        </p:nvCxnSpPr>
        <p:spPr>
          <a:xfrm flipH="1" flipV="1">
            <a:off x="2482850" y="1492250"/>
            <a:ext cx="228600" cy="1123950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4557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F91898-CEA8-CF70-4C0B-EE12C2491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450" y="107773"/>
            <a:ext cx="7945043" cy="6642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91F192-2CB9-F20A-7903-6A6545EA1639}"/>
              </a:ext>
            </a:extLst>
          </p:cNvPr>
          <p:cNvSpPr txBox="1"/>
          <p:nvPr/>
        </p:nvSpPr>
        <p:spPr>
          <a:xfrm>
            <a:off x="249797" y="2139950"/>
            <a:ext cx="4857420" cy="46166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first(split(last(split(body('</a:t>
            </a:r>
            <a:r>
              <a:rPr lang="en-US" sz="1200" b="0" dirty="0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Html_to_text</a:t>
            </a:r>
            <a:r>
              <a:rPr lang="en-US" sz="12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’),'@')),' '))</a:t>
            </a:r>
          </a:p>
          <a:p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9525E0-6457-CCE1-90CF-E0F164B56E0D}"/>
              </a:ext>
            </a:extLst>
          </p:cNvPr>
          <p:cNvSpPr txBox="1"/>
          <p:nvPr/>
        </p:nvSpPr>
        <p:spPr>
          <a:xfrm>
            <a:off x="249797" y="3449765"/>
            <a:ext cx="5204854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nsolas" panose="020B0609020204030204" pitchFamily="49" charset="0"/>
              </a:rPr>
              <a:t>last(split(replace(first(split(body('</a:t>
            </a:r>
            <a:r>
              <a:rPr lang="en-US" sz="1200" dirty="0" err="1">
                <a:latin typeface="Consolas" panose="020B0609020204030204" pitchFamily="49" charset="0"/>
              </a:rPr>
              <a:t>Html_to_text</a:t>
            </a:r>
            <a:r>
              <a:rPr lang="en-US" sz="1200" dirty="0">
                <a:latin typeface="Consolas" panose="020B0609020204030204" pitchFamily="49" charset="0"/>
              </a:rPr>
              <a:t>'),'@’)),</a:t>
            </a:r>
            <a:br>
              <a:rPr lang="en-US" sz="1200" dirty="0">
                <a:latin typeface="Consolas" panose="020B0609020204030204" pitchFamily="49" charset="0"/>
              </a:rPr>
            </a:br>
            <a:r>
              <a:rPr lang="en-US" sz="1200" dirty="0">
                <a:latin typeface="Consolas" panose="020B0609020204030204" pitchFamily="49" charset="0"/>
              </a:rPr>
              <a:t>        </a:t>
            </a:r>
            <a:r>
              <a:rPr lang="en-US" sz="1200" dirty="0" err="1">
                <a:latin typeface="Consolas" panose="020B0609020204030204" pitchFamily="49" charset="0"/>
              </a:rPr>
              <a:t>decodeUriComponent</a:t>
            </a:r>
            <a:r>
              <a:rPr lang="en-US" sz="1200" dirty="0">
                <a:latin typeface="Consolas" panose="020B0609020204030204" pitchFamily="49" charset="0"/>
              </a:rPr>
              <a:t>('%0A'),' '),' ‘))</a:t>
            </a:r>
          </a:p>
          <a:p>
            <a:endParaRPr lang="en-US" sz="1200" dirty="0">
              <a:latin typeface="Consolas" panose="020B06090202040302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BAF007-EB70-78E3-C516-3A0DBE460647}"/>
              </a:ext>
            </a:extLst>
          </p:cNvPr>
          <p:cNvSpPr txBox="1"/>
          <p:nvPr/>
        </p:nvSpPr>
        <p:spPr>
          <a:xfrm>
            <a:off x="249796" y="4855805"/>
            <a:ext cx="5112297" cy="46166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Consolas" panose="020B0609020204030204" pitchFamily="49" charset="0"/>
              </a:rPr>
              <a:t>concat</a:t>
            </a:r>
            <a:r>
              <a:rPr lang="en-US" sz="1200" dirty="0">
                <a:latin typeface="Consolas" panose="020B0609020204030204" pitchFamily="49" charset="0"/>
              </a:rPr>
              <a:t>(variables('username'),'@',variables('</a:t>
            </a:r>
            <a:r>
              <a:rPr lang="en-US" sz="1200" dirty="0" err="1">
                <a:latin typeface="Consolas" panose="020B0609020204030204" pitchFamily="49" charset="0"/>
              </a:rPr>
              <a:t>EmailDomain</a:t>
            </a:r>
            <a:r>
              <a:rPr lang="en-US" sz="1200" dirty="0">
                <a:latin typeface="Consolas" panose="020B0609020204030204" pitchFamily="49" charset="0"/>
              </a:rPr>
              <a:t>’))</a:t>
            </a:r>
          </a:p>
          <a:p>
            <a:endParaRPr lang="en-US" sz="12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95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20AEF-A937-445F-9AB7-CB7777A7C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#4 - Escalating an Approval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90142-012B-4523-9AD4-045E55376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447799"/>
            <a:ext cx="7546939" cy="5029201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en-US" dirty="0"/>
              <a:t>Problem:  Approver may not respond with time limit</a:t>
            </a:r>
          </a:p>
          <a:p>
            <a:pPr lvl="1"/>
            <a:r>
              <a:rPr lang="en-US" dirty="0"/>
              <a:t>Need to resend approval if time limit exceeded</a:t>
            </a:r>
          </a:p>
          <a:p>
            <a:pPr lvl="1"/>
            <a:r>
              <a:rPr lang="en-US" dirty="0"/>
              <a:t>Need to clean up old approval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/>
              <a:t>Solution:</a:t>
            </a:r>
          </a:p>
          <a:p>
            <a:pPr lvl="1"/>
            <a:r>
              <a:rPr lang="en-US" dirty="0"/>
              <a:t>Use a parallel branch to send another approval if the first times out</a:t>
            </a:r>
          </a:p>
          <a:p>
            <a:pPr lvl="1"/>
            <a:r>
              <a:rPr lang="en-US" dirty="0"/>
              <a:t>Delete the original approval record in CDS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/>
              <a:t>Ongoing Issue:</a:t>
            </a:r>
          </a:p>
          <a:p>
            <a:pPr lvl="1"/>
            <a:r>
              <a:rPr lang="en-US" dirty="0" err="1"/>
              <a:t>Dataverse</a:t>
            </a:r>
            <a:r>
              <a:rPr lang="en-US" dirty="0"/>
              <a:t> cleanup requires premium license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AB0F82-7DC4-4C8A-97F5-E4B658B1B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8174" y="1278814"/>
            <a:ext cx="4343400" cy="29607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B9E48F-68E4-4B0E-A4D8-74D65F266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174" y="3937248"/>
            <a:ext cx="4343400" cy="199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604956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E17CAC-9283-6260-AB0E-10DB72BBA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22" y="184150"/>
            <a:ext cx="7119186" cy="6489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09F83A9-B4A6-35EB-3043-DD9C216EB2F4}"/>
              </a:ext>
            </a:extLst>
          </p:cNvPr>
          <p:cNvCxnSpPr>
            <a:cxnSpLocks/>
          </p:cNvCxnSpPr>
          <p:nvPr/>
        </p:nvCxnSpPr>
        <p:spPr>
          <a:xfrm flipH="1" flipV="1">
            <a:off x="955040" y="1295455"/>
            <a:ext cx="4400550" cy="3486150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951DF6EA-2841-DC00-355A-5AAA4DBE6D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24347" y="1862999"/>
            <a:ext cx="4820320" cy="2495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75B23DA-ECD9-FC58-1171-E2BC2BFD3648}"/>
              </a:ext>
            </a:extLst>
          </p:cNvPr>
          <p:cNvCxnSpPr>
            <a:cxnSpLocks/>
          </p:cNvCxnSpPr>
          <p:nvPr/>
        </p:nvCxnSpPr>
        <p:spPr>
          <a:xfrm flipV="1">
            <a:off x="7005099" y="3808675"/>
            <a:ext cx="872766" cy="1942823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B7C0411-AB35-884B-F77D-1A9409A72051}"/>
              </a:ext>
            </a:extLst>
          </p:cNvPr>
          <p:cNvSpPr txBox="1"/>
          <p:nvPr/>
        </p:nvSpPr>
        <p:spPr>
          <a:xfrm>
            <a:off x="7877865" y="184150"/>
            <a:ext cx="3755772" cy="147732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effectLst/>
              </a:rPr>
              <a:t>Set Timeout using ISO 8601 Duration</a:t>
            </a:r>
            <a:br>
              <a:rPr lang="en-US" b="0" dirty="0">
                <a:solidFill>
                  <a:srgbClr val="000000"/>
                </a:solidFill>
                <a:effectLst/>
              </a:rPr>
            </a:br>
            <a:r>
              <a:rPr lang="en-US" b="0" dirty="0">
                <a:solidFill>
                  <a:srgbClr val="000000"/>
                </a:solidFill>
                <a:effectLst/>
              </a:rPr>
              <a:t>    ‘P’ – Period</a:t>
            </a:r>
            <a:br>
              <a:rPr lang="en-US" b="0" dirty="0">
                <a:solidFill>
                  <a:srgbClr val="000000"/>
                </a:solidFill>
                <a:effectLst/>
              </a:rPr>
            </a:br>
            <a:r>
              <a:rPr lang="en-US" b="0" dirty="0">
                <a:solidFill>
                  <a:srgbClr val="000000"/>
                </a:solidFill>
                <a:effectLst/>
              </a:rPr>
              <a:t>    ‘</a:t>
            </a:r>
            <a:r>
              <a:rPr lang="en-US" b="0" i="1" dirty="0" err="1">
                <a:solidFill>
                  <a:srgbClr val="000000"/>
                </a:solidFill>
                <a:effectLst/>
              </a:rPr>
              <a:t>x</a:t>
            </a:r>
            <a:r>
              <a:rPr lang="en-US" b="0" dirty="0" err="1">
                <a:solidFill>
                  <a:srgbClr val="000000"/>
                </a:solidFill>
                <a:effectLst/>
              </a:rPr>
              <a:t>D</a:t>
            </a:r>
            <a:r>
              <a:rPr lang="en-US" b="0" dirty="0">
                <a:solidFill>
                  <a:srgbClr val="000000"/>
                </a:solidFill>
                <a:effectLst/>
              </a:rPr>
              <a:t>’ – Days</a:t>
            </a:r>
          </a:p>
          <a:p>
            <a:r>
              <a:rPr lang="en-US" dirty="0">
                <a:solidFill>
                  <a:srgbClr val="000000"/>
                </a:solidFill>
              </a:rPr>
              <a:t>    ‘T’ – Time</a:t>
            </a:r>
          </a:p>
          <a:p>
            <a:r>
              <a:rPr lang="en-US" dirty="0">
                <a:solidFill>
                  <a:srgbClr val="000000"/>
                </a:solidFill>
              </a:rPr>
              <a:t>    ‘</a:t>
            </a:r>
            <a:r>
              <a:rPr lang="en-US" i="1" dirty="0" err="1">
                <a:solidFill>
                  <a:srgbClr val="000000"/>
                </a:solidFill>
              </a:rPr>
              <a:t>x</a:t>
            </a:r>
            <a:r>
              <a:rPr lang="en-US" dirty="0" err="1">
                <a:solidFill>
                  <a:srgbClr val="000000"/>
                </a:solidFill>
              </a:rPr>
              <a:t>H</a:t>
            </a:r>
            <a:r>
              <a:rPr lang="en-US" i="1" dirty="0" err="1">
                <a:solidFill>
                  <a:srgbClr val="000000"/>
                </a:solidFill>
              </a:rPr>
              <a:t>x</a:t>
            </a:r>
            <a:r>
              <a:rPr lang="en-US" dirty="0" err="1">
                <a:solidFill>
                  <a:srgbClr val="000000"/>
                </a:solidFill>
              </a:rPr>
              <a:t>M</a:t>
            </a:r>
            <a:r>
              <a:rPr lang="en-US" i="1" dirty="0" err="1">
                <a:solidFill>
                  <a:srgbClr val="000000"/>
                </a:solidFill>
              </a:rPr>
              <a:t>x</a:t>
            </a:r>
            <a:r>
              <a:rPr lang="en-US" dirty="0" err="1">
                <a:solidFill>
                  <a:srgbClr val="000000"/>
                </a:solidFill>
              </a:rPr>
              <a:t>S</a:t>
            </a:r>
            <a:r>
              <a:rPr lang="en-US" dirty="0">
                <a:solidFill>
                  <a:srgbClr val="000000"/>
                </a:solidFill>
              </a:rPr>
              <a:t>’ – Hours/Minutes/Seconds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962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CDB4C4-89CA-5ECB-89C6-21A85C4929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39185" y="168056"/>
            <a:ext cx="9231465" cy="6464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010EE8-E016-77B6-F8F0-5F68ED954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185" y="3866878"/>
            <a:ext cx="4791744" cy="2686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E08782B-98E1-80A3-01B8-FEA5DB72FA18}"/>
              </a:ext>
            </a:extLst>
          </p:cNvPr>
          <p:cNvCxnSpPr>
            <a:cxnSpLocks/>
          </p:cNvCxnSpPr>
          <p:nvPr/>
        </p:nvCxnSpPr>
        <p:spPr>
          <a:xfrm flipH="1">
            <a:off x="6096000" y="2162755"/>
            <a:ext cx="2451652" cy="1812897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2D85CA9-A381-65F7-96EB-BDDF1929742B}"/>
              </a:ext>
            </a:extLst>
          </p:cNvPr>
          <p:cNvCxnSpPr>
            <a:cxnSpLocks/>
          </p:cNvCxnSpPr>
          <p:nvPr/>
        </p:nvCxnSpPr>
        <p:spPr>
          <a:xfrm flipH="1">
            <a:off x="5216056" y="1033670"/>
            <a:ext cx="3331596" cy="707666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8876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D5E56A-1075-3BD3-28CD-F8917E4D5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64" y="206611"/>
            <a:ext cx="10821910" cy="5315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FBA866-9E26-7F33-B91A-E4EB2B6E3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3068" y="3558842"/>
            <a:ext cx="3356868" cy="3092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DF49430-DA8B-2273-DBC3-A478B2AD8C81}"/>
              </a:ext>
            </a:extLst>
          </p:cNvPr>
          <p:cNvCxnSpPr>
            <a:cxnSpLocks/>
          </p:cNvCxnSpPr>
          <p:nvPr/>
        </p:nvCxnSpPr>
        <p:spPr>
          <a:xfrm>
            <a:off x="1558456" y="1152939"/>
            <a:ext cx="7140271" cy="4134678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339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4FBD4-0BF2-47AC-955E-9D762F9F0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#5 - Periodic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B29B3-2A3D-4273-A500-7932FC91D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447799"/>
            <a:ext cx="7742148" cy="5029201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en-US" dirty="0"/>
              <a:t>Problem:  Approver may forget to respond</a:t>
            </a:r>
          </a:p>
          <a:p>
            <a:pPr lvl="1"/>
            <a:r>
              <a:rPr lang="en-US" dirty="0"/>
              <a:t>Need to send periodic reminders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/>
              <a:t>Solution:</a:t>
            </a:r>
          </a:p>
          <a:p>
            <a:pPr lvl="1"/>
            <a:r>
              <a:rPr lang="en-US" dirty="0"/>
              <a:t>Use parallel branch to send periodic reminders</a:t>
            </a:r>
          </a:p>
          <a:p>
            <a:pPr lvl="1"/>
            <a:r>
              <a:rPr lang="en-US" dirty="0"/>
              <a:t>Use inner loop delay counter to prevent Approval freeze</a:t>
            </a:r>
          </a:p>
          <a:p>
            <a:pPr lvl="1"/>
            <a:r>
              <a:rPr lang="en-US" dirty="0"/>
              <a:t>Check Approval Status before sending Reminder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/>
              <a:t>Ongoing Issues:</a:t>
            </a:r>
          </a:p>
          <a:p>
            <a:pPr lvl="1"/>
            <a:r>
              <a:rPr lang="en-US" dirty="0"/>
              <a:t>How to handle reminders with multiple approvers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9CFF57-5EF3-46B5-BF4F-A90D75357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6336" y="1278815"/>
            <a:ext cx="4143051" cy="454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64614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FDF58E-7C0F-EBDA-AC0A-073B6885C4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61169" y="250582"/>
            <a:ext cx="7469662" cy="6356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25299EE-F152-0DA8-118E-EA40C09A5AA1}"/>
              </a:ext>
            </a:extLst>
          </p:cNvPr>
          <p:cNvCxnSpPr>
            <a:cxnSpLocks/>
          </p:cNvCxnSpPr>
          <p:nvPr/>
        </p:nvCxnSpPr>
        <p:spPr>
          <a:xfrm flipH="1" flipV="1">
            <a:off x="3816626" y="1673866"/>
            <a:ext cx="3943847" cy="3077155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94169EA-6862-CCC2-1D1F-FFCD48648776}"/>
              </a:ext>
            </a:extLst>
          </p:cNvPr>
          <p:cNvSpPr txBox="1"/>
          <p:nvPr/>
        </p:nvSpPr>
        <p:spPr>
          <a:xfrm>
            <a:off x="420812" y="3133131"/>
            <a:ext cx="4236609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Outer Loop runs until Approval is Complete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7190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F7B0B7-E47E-47E6-E3EA-4E9871F93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289" y="172654"/>
            <a:ext cx="7935403" cy="6426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D75C6F6-D390-A86D-BE21-7AEB910DFE17}"/>
              </a:ext>
            </a:extLst>
          </p:cNvPr>
          <p:cNvCxnSpPr>
            <a:cxnSpLocks/>
          </p:cNvCxnSpPr>
          <p:nvPr/>
        </p:nvCxnSpPr>
        <p:spPr>
          <a:xfrm flipH="1" flipV="1">
            <a:off x="3419061" y="1614115"/>
            <a:ext cx="4110824" cy="3673502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C72111C-C109-E82B-039D-C9BD9B25BDE1}"/>
              </a:ext>
            </a:extLst>
          </p:cNvPr>
          <p:cNvSpPr txBox="1"/>
          <p:nvPr/>
        </p:nvSpPr>
        <p:spPr>
          <a:xfrm>
            <a:off x="278295" y="4317760"/>
            <a:ext cx="5975995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Inner Loop runs until Count or Shorter Time Delays is Finished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247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CC6288-3047-87BE-0189-AA9A473B7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5728" y="140182"/>
            <a:ext cx="5247861" cy="6577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33D38C-FDC2-625C-C9B0-0EB6941B4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173" y="140182"/>
            <a:ext cx="3305636" cy="6163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1B45A88-3897-ECF1-3FA5-4E5C58545577}"/>
              </a:ext>
            </a:extLst>
          </p:cNvPr>
          <p:cNvCxnSpPr>
            <a:cxnSpLocks/>
          </p:cNvCxnSpPr>
          <p:nvPr/>
        </p:nvCxnSpPr>
        <p:spPr>
          <a:xfrm flipH="1" flipV="1">
            <a:off x="4333461" y="554283"/>
            <a:ext cx="3578087" cy="4232402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F995928-3A88-80BA-3DA9-F3D410B99D29}"/>
              </a:ext>
            </a:extLst>
          </p:cNvPr>
          <p:cNvSpPr txBox="1"/>
          <p:nvPr/>
        </p:nvSpPr>
        <p:spPr>
          <a:xfrm>
            <a:off x="79498" y="2575618"/>
            <a:ext cx="2758319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Set Inner Loop to Complete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B00CB6-D8B9-C949-A90D-81A813EEAB7E}"/>
              </a:ext>
            </a:extLst>
          </p:cNvPr>
          <p:cNvSpPr txBox="1"/>
          <p:nvPr/>
        </p:nvSpPr>
        <p:spPr>
          <a:xfrm>
            <a:off x="79498" y="4140354"/>
            <a:ext cx="2805512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Set Outer Loop to Complete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6260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FBDB3-713B-4949-8E76-6C031E713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#6 – Serial/Parallel with dynamic approvers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262C5-0197-43A0-9B64-E4957BA91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447799"/>
            <a:ext cx="6727860" cy="5029201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/>
              <a:t>Problem:  Number of approvers is changeable</a:t>
            </a:r>
          </a:p>
          <a:p>
            <a:pPr lvl="1"/>
            <a:r>
              <a:rPr lang="en-US" dirty="0"/>
              <a:t>Need to adjust to a variable set of approvers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/>
              <a:t>Solution:</a:t>
            </a:r>
          </a:p>
          <a:p>
            <a:pPr lvl="1"/>
            <a:r>
              <a:rPr lang="en-US" dirty="0"/>
              <a:t>Use Apply to each loop to send approvals</a:t>
            </a:r>
          </a:p>
          <a:p>
            <a:pPr lvl="1"/>
            <a:r>
              <a:rPr lang="en-US" dirty="0"/>
              <a:t>Only send if a previous response didn’t reject</a:t>
            </a:r>
          </a:p>
          <a:p>
            <a:pPr lvl="1"/>
            <a:endParaRPr lang="en-US" dirty="0"/>
          </a:p>
          <a:p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A3B3CE-A573-47B9-9A88-9F1025FDD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5860" y="1447799"/>
            <a:ext cx="4657143" cy="4142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3864010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FBDB3-713B-4949-8E76-6C031E713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#6a – New Sequential Approvals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262C5-0197-43A0-9B64-E4957BA91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447799"/>
            <a:ext cx="6727860" cy="5029201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/>
              <a:t>Problem:  Multiple Serial Approvers</a:t>
            </a:r>
          </a:p>
          <a:p>
            <a:pPr lvl="1"/>
            <a:r>
              <a:rPr lang="en-US" dirty="0"/>
              <a:t>Need to see Track activity and comments from previous Approvers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/>
              <a:t>Solution:</a:t>
            </a:r>
          </a:p>
          <a:p>
            <a:pPr lvl="1"/>
            <a:r>
              <a:rPr lang="en-US" dirty="0"/>
              <a:t>New Sequential Approval Type</a:t>
            </a:r>
          </a:p>
          <a:p>
            <a:pPr lvl="1"/>
            <a:r>
              <a:rPr lang="en-US" dirty="0"/>
              <a:t>Currently in Public Preview</a:t>
            </a:r>
            <a:br>
              <a:rPr lang="en-US" dirty="0"/>
            </a:br>
            <a:r>
              <a:rPr lang="en-US" dirty="0"/>
              <a:t>Enable Get new features early in Environment</a:t>
            </a:r>
          </a:p>
          <a:p>
            <a:pPr lvl="1"/>
            <a:endParaRPr lang="en-US" dirty="0"/>
          </a:p>
          <a:p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A3B3CE-A573-47B9-9A88-9F1025FDD1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269"/>
          <a:stretch/>
        </p:blipFill>
        <p:spPr>
          <a:xfrm>
            <a:off x="7235861" y="1547810"/>
            <a:ext cx="4672292" cy="3195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7B98FC-ED0F-AF61-4EA2-4306FEEE3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930" y="5524501"/>
            <a:ext cx="2686188" cy="825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3D7B66-0707-348B-F1D0-72F320BD1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7607" y="3635071"/>
            <a:ext cx="2184460" cy="2714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4898900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3C51B1-8B59-3899-BE10-36FBDBFF1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806" y="198782"/>
            <a:ext cx="1962465" cy="6460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ECF7DC-843B-8718-B967-9641824AF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859" y="301186"/>
            <a:ext cx="5765395" cy="6358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2A066A4-5466-7E51-2DBE-0FECB2D33291}"/>
              </a:ext>
            </a:extLst>
          </p:cNvPr>
          <p:cNvCxnSpPr>
            <a:cxnSpLocks/>
          </p:cNvCxnSpPr>
          <p:nvPr/>
        </p:nvCxnSpPr>
        <p:spPr>
          <a:xfrm flipV="1">
            <a:off x="2067339" y="421419"/>
            <a:ext cx="2934031" cy="3007581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33E8D85-7A16-4BA9-281D-DF928D720CBA}"/>
              </a:ext>
            </a:extLst>
          </p:cNvPr>
          <p:cNvSpPr txBox="1"/>
          <p:nvPr/>
        </p:nvSpPr>
        <p:spPr>
          <a:xfrm>
            <a:off x="7980945" y="198782"/>
            <a:ext cx="3878249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Process Each Email from Approvers </a:t>
            </a:r>
            <a:br>
              <a:rPr lang="en-US" dirty="0"/>
            </a:br>
            <a:r>
              <a:rPr lang="en-US" dirty="0"/>
              <a:t>Multiselect Column in SharePoint</a:t>
            </a: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BB9EB0-50A8-93A3-C758-85821247EED9}"/>
              </a:ext>
            </a:extLst>
          </p:cNvPr>
          <p:cNvSpPr txBox="1"/>
          <p:nvPr/>
        </p:nvSpPr>
        <p:spPr>
          <a:xfrm>
            <a:off x="6835537" y="3636743"/>
            <a:ext cx="2290815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If an Approver Rejects Set Variable to True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6093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97494F-7142-17FA-85E1-EA92DA5F8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421" y="186234"/>
            <a:ext cx="9105013" cy="6485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5F65F9-733E-F4B1-9317-E98B97562C0F}"/>
              </a:ext>
            </a:extLst>
          </p:cNvPr>
          <p:cNvSpPr txBox="1"/>
          <p:nvPr/>
        </p:nvSpPr>
        <p:spPr>
          <a:xfrm>
            <a:off x="216566" y="2967335"/>
            <a:ext cx="3027566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Enable Concurrency to Send Approvals in Parallel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8562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FBDB3-713B-4949-8E76-6C031E713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#7 – Long Running Approvals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262C5-0197-43A0-9B64-E4957BA91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447799"/>
            <a:ext cx="6727860" cy="5029201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/>
              <a:t>Problem:  30 day Time Out</a:t>
            </a:r>
          </a:p>
          <a:p>
            <a:pPr lvl="1"/>
            <a:r>
              <a:rPr lang="en-US" dirty="0"/>
              <a:t>Some Approvals Require more than 30 days to complete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/>
              <a:t>Solution:</a:t>
            </a:r>
          </a:p>
          <a:p>
            <a:pPr lvl="1"/>
            <a:r>
              <a:rPr lang="en-US" dirty="0"/>
              <a:t>Use One Flow to Create the Approval</a:t>
            </a:r>
          </a:p>
          <a:p>
            <a:pPr lvl="1"/>
            <a:r>
              <a:rPr lang="en-US" dirty="0"/>
              <a:t>Use a Second Flow to Monitor the Approval for Completion</a:t>
            </a:r>
          </a:p>
          <a:p>
            <a:pPr lvl="1"/>
            <a:endParaRPr lang="en-US" dirty="0"/>
          </a:p>
          <a:p>
            <a:endParaRPr lang="en-US" b="1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19A3F1D-EFBB-014E-9767-60E4647C111A}"/>
              </a:ext>
            </a:extLst>
          </p:cNvPr>
          <p:cNvGrpSpPr/>
          <p:nvPr/>
        </p:nvGrpSpPr>
        <p:grpSpPr>
          <a:xfrm>
            <a:off x="7557808" y="1175707"/>
            <a:ext cx="3358211" cy="1807462"/>
            <a:chOff x="7235860" y="1696732"/>
            <a:chExt cx="3052919" cy="164314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C7E0364-D418-1D48-0C10-F861D8963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35860" y="1696732"/>
              <a:ext cx="3052919" cy="164314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136D549-9073-E6B6-815A-42FD8E016F64}"/>
                </a:ext>
              </a:extLst>
            </p:cNvPr>
            <p:cNvSpPr txBox="1"/>
            <p:nvPr/>
          </p:nvSpPr>
          <p:spPr>
            <a:xfrm>
              <a:off x="7466459" y="2900665"/>
              <a:ext cx="2591721" cy="2518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0000"/>
                  </a:solidFill>
                </a:rPr>
                <a:t>Start an Approval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12EA590-9A67-D2A8-81D9-563CD08BE5B9}"/>
              </a:ext>
            </a:extLst>
          </p:cNvPr>
          <p:cNvGrpSpPr/>
          <p:nvPr/>
        </p:nvGrpSpPr>
        <p:grpSpPr>
          <a:xfrm>
            <a:off x="8575317" y="3175113"/>
            <a:ext cx="3468167" cy="3557770"/>
            <a:chOff x="8575317" y="3175113"/>
            <a:chExt cx="3468167" cy="355777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81CB86D-4550-8BFF-BD59-16FD7601E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75317" y="3175113"/>
              <a:ext cx="3468167" cy="355777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6C1AB87-449E-1B63-A16B-C11F6A886365}"/>
                </a:ext>
              </a:extLst>
            </p:cNvPr>
            <p:cNvSpPr txBox="1"/>
            <p:nvPr/>
          </p:nvSpPr>
          <p:spPr>
            <a:xfrm>
              <a:off x="9013539" y="6324700"/>
              <a:ext cx="259172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0000"/>
                  </a:solidFill>
                </a:rPr>
                <a:t>Complete the Approval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3498196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59FB0A-8A27-88E3-72B4-0ACBD5456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79" y="1200921"/>
            <a:ext cx="3195831" cy="5180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9CFCCC-C6CA-339C-911F-1BCC356A35E4}"/>
              </a:ext>
            </a:extLst>
          </p:cNvPr>
          <p:cNvSpPr txBox="1"/>
          <p:nvPr/>
        </p:nvSpPr>
        <p:spPr>
          <a:xfrm>
            <a:off x="310693" y="133184"/>
            <a:ext cx="2290815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One Flow to Launch and Create Approvals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DF54900-12D9-7DB1-6A8C-152A8F053B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62137" y="133184"/>
            <a:ext cx="6275754" cy="6461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AF3DAC-6F70-627D-7A76-3B839807B94A}"/>
              </a:ext>
            </a:extLst>
          </p:cNvPr>
          <p:cNvSpPr txBox="1"/>
          <p:nvPr/>
        </p:nvSpPr>
        <p:spPr>
          <a:xfrm>
            <a:off x="2706061" y="133184"/>
            <a:ext cx="2542500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A Second Flow to Monitor the Responses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9419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11017C-15B9-D465-25FD-6441E0B716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68669" y="170835"/>
            <a:ext cx="5567442" cy="6516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6244D9-BAB1-3C13-A3FD-80E8DD458B6C}"/>
              </a:ext>
            </a:extLst>
          </p:cNvPr>
          <p:cNvSpPr txBox="1"/>
          <p:nvPr/>
        </p:nvSpPr>
        <p:spPr>
          <a:xfrm>
            <a:off x="6096000" y="5011915"/>
            <a:ext cx="5523541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 err="1"/>
              <a:t>msdyn_flow_approvalresponseidx_approvalid</a:t>
            </a:r>
            <a:r>
              <a:rPr lang="en-US" dirty="0"/>
              <a:t> eq</a:t>
            </a:r>
            <a:br>
              <a:rPr lang="en-US" dirty="0"/>
            </a:br>
            <a:r>
              <a:rPr lang="en-US" dirty="0"/>
              <a:t>    '</a:t>
            </a:r>
            <a:r>
              <a:rPr lang="en-US" dirty="0" err="1"/>
              <a:t>triggerOutputs</a:t>
            </a:r>
            <a:r>
              <a:rPr lang="en-US" dirty="0"/>
              <a:t>()?['body/</a:t>
            </a:r>
            <a:r>
              <a:rPr lang="en-US" dirty="0" err="1"/>
              <a:t>msdyn_flow_approvalid</a:t>
            </a:r>
            <a:r>
              <a:rPr lang="en-US" dirty="0"/>
              <a:t>']'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EE67E2-0ABA-7D71-D54F-BD83906F3D78}"/>
              </a:ext>
            </a:extLst>
          </p:cNvPr>
          <p:cNvSpPr txBox="1"/>
          <p:nvPr/>
        </p:nvSpPr>
        <p:spPr>
          <a:xfrm>
            <a:off x="3732882" y="2805067"/>
            <a:ext cx="4330843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 err="1"/>
              <a:t>triggerOutputs</a:t>
            </a:r>
            <a:r>
              <a:rPr lang="en-US" dirty="0"/>
              <a:t>()?['body/_</a:t>
            </a:r>
            <a:r>
              <a:rPr lang="en-US" dirty="0" err="1"/>
              <a:t>ownerid_value</a:t>
            </a:r>
            <a:r>
              <a:rPr lang="en-US" dirty="0"/>
              <a:t>']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0C928B-0924-D3A8-0983-A4164BD64A01}"/>
              </a:ext>
            </a:extLst>
          </p:cNvPr>
          <p:cNvSpPr txBox="1"/>
          <p:nvPr/>
        </p:nvSpPr>
        <p:spPr>
          <a:xfrm>
            <a:off x="3732882" y="1199754"/>
            <a:ext cx="4323299" cy="120032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effectLst/>
              </a:rPr>
              <a:t>last(split(first(split(</a:t>
            </a:r>
            <a:r>
              <a:rPr lang="en-US" b="0" dirty="0" err="1">
                <a:solidFill>
                  <a:srgbClr val="000000"/>
                </a:solidFill>
                <a:effectLst/>
              </a:rPr>
              <a:t>triggerOutputs</a:t>
            </a:r>
            <a:r>
              <a:rPr lang="en-US" b="0" dirty="0">
                <a:solidFill>
                  <a:srgbClr val="000000"/>
                </a:solidFill>
                <a:effectLst/>
              </a:rPr>
              <a:t>()</a:t>
            </a:r>
            <a:br>
              <a:rPr lang="en-US" b="0" dirty="0">
                <a:solidFill>
                  <a:srgbClr val="000000"/>
                </a:solidFill>
                <a:effectLst/>
              </a:rPr>
            </a:br>
            <a:r>
              <a:rPr lang="en-US" b="0" dirty="0">
                <a:solidFill>
                  <a:srgbClr val="000000"/>
                </a:solidFill>
                <a:effectLst/>
              </a:rPr>
              <a:t>    ?['body/</a:t>
            </a:r>
            <a:r>
              <a:rPr lang="en-US" b="0" dirty="0" err="1">
                <a:solidFill>
                  <a:srgbClr val="000000"/>
                </a:solidFill>
                <a:effectLst/>
              </a:rPr>
              <a:t>msdyn_flow_approval_itemlink</a:t>
            </a:r>
            <a:r>
              <a:rPr lang="en-US" b="0" dirty="0">
                <a:solidFill>
                  <a:srgbClr val="000000"/>
                </a:solidFill>
                <a:effectLst/>
              </a:rPr>
              <a:t>’],</a:t>
            </a:r>
            <a:br>
              <a:rPr lang="en-US" b="0" dirty="0">
                <a:solidFill>
                  <a:srgbClr val="000000"/>
                </a:solidFill>
                <a:effectLst/>
              </a:rPr>
            </a:br>
            <a:r>
              <a:rPr lang="en-US" b="0" dirty="0">
                <a:solidFill>
                  <a:srgbClr val="000000"/>
                </a:solidFill>
                <a:effectLst/>
              </a:rPr>
              <a:t>    '?')),'/'))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4004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D64228-01F9-7242-C1C2-681A7F5A34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54521" y="206735"/>
            <a:ext cx="6346520" cy="6416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D0C43D-E379-4F84-652A-7E20632D3D9B}"/>
              </a:ext>
            </a:extLst>
          </p:cNvPr>
          <p:cNvSpPr txBox="1"/>
          <p:nvPr/>
        </p:nvSpPr>
        <p:spPr>
          <a:xfrm>
            <a:off x="7032674" y="5386346"/>
            <a:ext cx="4736746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effectLst/>
              </a:rPr>
              <a:t>Check to see if the overall Result was to Approve</a:t>
            </a:r>
            <a:br>
              <a:rPr lang="en-US" b="0" dirty="0">
                <a:solidFill>
                  <a:srgbClr val="000000"/>
                </a:solidFill>
                <a:effectLst/>
              </a:rPr>
            </a:br>
            <a:r>
              <a:rPr lang="en-US" b="0" dirty="0">
                <a:solidFill>
                  <a:srgbClr val="000000"/>
                </a:solidFill>
                <a:effectLst/>
              </a:rPr>
              <a:t>or Reject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2B1832-189C-5C25-E2AC-C3E68F8F87B8}"/>
              </a:ext>
            </a:extLst>
          </p:cNvPr>
          <p:cNvSpPr txBox="1"/>
          <p:nvPr/>
        </p:nvSpPr>
        <p:spPr>
          <a:xfrm>
            <a:off x="7088333" y="894538"/>
            <a:ext cx="4778937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effectLst/>
              </a:rPr>
              <a:t>Select Rows to include in a Table with the Results</a:t>
            </a:r>
            <a:br>
              <a:rPr lang="en-US" b="0" dirty="0">
                <a:solidFill>
                  <a:srgbClr val="000000"/>
                </a:solidFill>
                <a:effectLst/>
              </a:rPr>
            </a:br>
            <a:r>
              <a:rPr lang="en-US" b="0" dirty="0">
                <a:solidFill>
                  <a:srgbClr val="000000"/>
                </a:solidFill>
                <a:effectLst/>
              </a:rPr>
              <a:t>of the Approval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329D88-B902-A082-5EE9-57E1E07BD3C3}"/>
              </a:ext>
            </a:extLst>
          </p:cNvPr>
          <p:cNvSpPr txBox="1"/>
          <p:nvPr/>
        </p:nvSpPr>
        <p:spPr>
          <a:xfrm>
            <a:off x="4112701" y="3754219"/>
            <a:ext cx="3982500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effectLst/>
              </a:rPr>
              <a:t>Convert the new Array to an HTML 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3059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82977C-EE93-C6A1-EB3E-B0AC0AF24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594" y="341907"/>
            <a:ext cx="11602811" cy="5583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30B1C3-1593-7B59-8A2A-0E9EDF4158E7}"/>
              </a:ext>
            </a:extLst>
          </p:cNvPr>
          <p:cNvSpPr txBox="1"/>
          <p:nvPr/>
        </p:nvSpPr>
        <p:spPr>
          <a:xfrm>
            <a:off x="7385826" y="266171"/>
            <a:ext cx="4704173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effectLst/>
              </a:rPr>
              <a:t>Send an Email with the Results of the Approval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17E1AA-67C5-F65B-D826-51D93C58EC9A}"/>
              </a:ext>
            </a:extLst>
          </p:cNvPr>
          <p:cNvSpPr txBox="1"/>
          <p:nvPr/>
        </p:nvSpPr>
        <p:spPr>
          <a:xfrm>
            <a:off x="1622044" y="1997913"/>
            <a:ext cx="3267113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effectLst/>
              </a:rPr>
              <a:t>outputs('</a:t>
            </a:r>
            <a:r>
              <a:rPr lang="en-US" b="0" dirty="0" err="1">
                <a:solidFill>
                  <a:srgbClr val="000000"/>
                </a:solidFill>
                <a:effectLst/>
              </a:rPr>
              <a:t>Get_Document_Name</a:t>
            </a:r>
            <a:r>
              <a:rPr lang="en-US" b="0" dirty="0">
                <a:solidFill>
                  <a:srgbClr val="000000"/>
                </a:solidFill>
                <a:effectLst/>
              </a:rPr>
              <a:t>')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CF0137-163B-CB1D-03F7-8022AF72E8B4}"/>
              </a:ext>
            </a:extLst>
          </p:cNvPr>
          <p:cNvSpPr txBox="1"/>
          <p:nvPr/>
        </p:nvSpPr>
        <p:spPr>
          <a:xfrm>
            <a:off x="4616350" y="5156421"/>
            <a:ext cx="2769476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effectLst/>
              </a:rPr>
              <a:t>body('</a:t>
            </a:r>
            <a:r>
              <a:rPr lang="en-US" b="0" dirty="0" err="1">
                <a:solidFill>
                  <a:srgbClr val="000000"/>
                </a:solidFill>
                <a:effectLst/>
              </a:rPr>
              <a:t>Create_HTML_table</a:t>
            </a:r>
            <a:r>
              <a:rPr lang="en-US" b="0" dirty="0">
                <a:solidFill>
                  <a:srgbClr val="000000"/>
                </a:solidFill>
                <a:effectLst/>
              </a:rPr>
              <a:t>')</a:t>
            </a:r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9DDB576-2EBF-E0FB-06FB-E8B40C4E4313}"/>
              </a:ext>
            </a:extLst>
          </p:cNvPr>
          <p:cNvCxnSpPr>
            <a:cxnSpLocks/>
          </p:cNvCxnSpPr>
          <p:nvPr/>
        </p:nvCxnSpPr>
        <p:spPr>
          <a:xfrm flipV="1">
            <a:off x="7385826" y="4309607"/>
            <a:ext cx="732456" cy="914400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005D145-EEC4-084B-C40B-06616A0E99F4}"/>
              </a:ext>
            </a:extLst>
          </p:cNvPr>
          <p:cNvCxnSpPr>
            <a:cxnSpLocks/>
          </p:cNvCxnSpPr>
          <p:nvPr/>
        </p:nvCxnSpPr>
        <p:spPr>
          <a:xfrm flipH="1" flipV="1">
            <a:off x="2910177" y="4309607"/>
            <a:ext cx="1706173" cy="846814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99558DC-BF81-E465-8CB6-1993635EB625}"/>
              </a:ext>
            </a:extLst>
          </p:cNvPr>
          <p:cNvCxnSpPr>
            <a:cxnSpLocks/>
          </p:cNvCxnSpPr>
          <p:nvPr/>
        </p:nvCxnSpPr>
        <p:spPr>
          <a:xfrm flipH="1">
            <a:off x="2965837" y="2382181"/>
            <a:ext cx="1534601" cy="1046819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4821799-BFFD-B923-A9F9-7CE317CB4486}"/>
              </a:ext>
            </a:extLst>
          </p:cNvPr>
          <p:cNvCxnSpPr>
            <a:cxnSpLocks/>
          </p:cNvCxnSpPr>
          <p:nvPr/>
        </p:nvCxnSpPr>
        <p:spPr>
          <a:xfrm>
            <a:off x="4826442" y="2367245"/>
            <a:ext cx="2749210" cy="1147232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42910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99714" y="353160"/>
            <a:ext cx="7091300" cy="89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Submit session feedback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31ED5DB1-2944-3749-8E9B-CD9118665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748" y="2725526"/>
            <a:ext cx="4439104" cy="28632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E0E288-6B7E-CC44-97F7-B4E4E1085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8" b="1178"/>
          <a:stretch/>
        </p:blipFill>
        <p:spPr>
          <a:xfrm>
            <a:off x="7086600" y="2526477"/>
            <a:ext cx="3371414" cy="3276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7D5F82-54AC-6935-30BC-FCB8185CC4B8}"/>
              </a:ext>
            </a:extLst>
          </p:cNvPr>
          <p:cNvSpPr txBox="1"/>
          <p:nvPr/>
        </p:nvSpPr>
        <p:spPr>
          <a:xfrm>
            <a:off x="699714" y="353160"/>
            <a:ext cx="9179072" cy="89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rgbClr val="004EB2"/>
                </a:solidFill>
                <a:latin typeface="+mj-lt"/>
                <a:ea typeface="+mj-ea"/>
                <a:cs typeface="+mj-cs"/>
              </a:rPr>
              <a:t>Please Submit session feedback</a:t>
            </a: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9BC7AC91-5BCC-27D5-752D-DE4BEA538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6727" y="6080682"/>
            <a:ext cx="851273" cy="54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34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41987"/>
          <p:cNvSpPr>
            <a:spLocks noGrp="1" noChangeArrowheads="1"/>
          </p:cNvSpPr>
          <p:nvPr>
            <p:ph type="title"/>
          </p:nvPr>
        </p:nvSpPr>
        <p:spPr>
          <a:xfrm>
            <a:off x="1705615" y="535779"/>
            <a:ext cx="8575461" cy="1516103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38100" h="3810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defTabSz="914400"/>
            <a:r>
              <a:rPr lang="en-US" sz="8800" b="1" dirty="0">
                <a:ln w="0">
                  <a:solidFill>
                    <a:schemeClr val="tx1"/>
                  </a:solidFill>
                </a:ln>
                <a:effectLst>
                  <a:reflection blurRad="12700" stA="50000" endPos="50000" dist="5000" dir="5400000" sy="-100000" rotWithShape="0"/>
                </a:effectLst>
              </a:rPr>
              <a:t>Questions?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35CD0-7E30-404B-AF35-F07D6B3D3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E91A25F-1C13-4FC6-9356-CF92CFB52452}"/>
              </a:ext>
            </a:extLst>
          </p:cNvPr>
          <p:cNvGraphicFramePr>
            <a:graphicFrameLocks noGrp="1"/>
          </p:cNvGraphicFramePr>
          <p:nvPr/>
        </p:nvGraphicFramePr>
        <p:xfrm>
          <a:off x="3088453" y="2503022"/>
          <a:ext cx="6270172" cy="3494314"/>
        </p:xfrm>
        <a:graphic>
          <a:graphicData uri="http://schemas.openxmlformats.org/drawingml/2006/table">
            <a:tbl>
              <a:tblPr>
                <a:effectLst>
                  <a:outerShdw blurRad="1143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270172">
                  <a:extLst>
                    <a:ext uri="{9D8B030D-6E8A-4147-A177-3AD203B41FA5}">
                      <a16:colId xmlns:a16="http://schemas.microsoft.com/office/drawing/2014/main" val="13235208"/>
                    </a:ext>
                  </a:extLst>
                </a:gridCol>
              </a:tblGrid>
              <a:tr h="3494314">
                <a:tc>
                  <a:txBody>
                    <a:bodyPr/>
                    <a:lstStyle/>
                    <a:p>
                      <a:pPr marL="0" marR="36830" algn="l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943600" algn="r"/>
                        </a:tabLs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Paul Papanek Stork - MCSM, MVP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36830" algn="l">
                        <a:spcBef>
                          <a:spcPts val="0"/>
                        </a:spcBef>
                        <a:spcAft>
                          <a:spcPts val="7400"/>
                        </a:spcAft>
                        <a:tabLst>
                          <a:tab pos="5943600" algn="r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Owner\Principal Architect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539750" algn="l"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1299845" algn="l"/>
                        </a:tabLst>
                      </a:pP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539750" algn="l">
                        <a:spcBef>
                          <a:spcPts val="3000"/>
                        </a:spcBef>
                        <a:spcAft>
                          <a:spcPts val="0"/>
                        </a:spcAft>
                        <a:tabLst>
                          <a:tab pos="1779588" algn="l"/>
                          <a:tab pos="2743200" algn="l"/>
                        </a:tabLs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Email:   </a:t>
                      </a:r>
                      <a:r>
                        <a:rPr lang="en-US" sz="1600" u="sng" dirty="0">
                          <a:solidFill>
                            <a:srgbClr val="0563C1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pstork@dontpapanic.com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54292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79588" algn="l"/>
                          <a:tab pos="27432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Cell:      216.272.0573</a:t>
                      </a:r>
                      <a:endParaRPr lang="en-US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54292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79588" algn="l"/>
                          <a:tab pos="2743200" algn="l"/>
                        </a:tabLs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Web:    https://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dontpapanic.com</a:t>
                      </a:r>
                      <a:b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b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Twitter: @</a:t>
                      </a:r>
                      <a:r>
                        <a:rPr lang="en-US" sz="1600" b="0" dirty="0" err="1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PStork</a:t>
                      </a:r>
                      <a:endParaRPr lang="en-US" sz="1600" b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542925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28395" algn="l"/>
                          <a:tab pos="1524000" algn="l"/>
                        </a:tabLs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827065"/>
                  </a:ext>
                </a:extLst>
              </a:tr>
            </a:tbl>
          </a:graphicData>
        </a:graphic>
      </p:graphicFrame>
      <p:pic>
        <p:nvPicPr>
          <p:cNvPr id="2049" name="Picture 199" descr="MVP_Logo_Secondary_Blue288_RGB_300ppi">
            <a:extLst>
              <a:ext uri="{FF2B5EF4-FFF2-40B4-BE49-F238E27FC236}">
                <a16:creationId xmlns:a16="http://schemas.microsoft.com/office/drawing/2014/main" id="{F55B4E89-3392-4273-B6CD-9807ED125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767" y="4573344"/>
            <a:ext cx="822962" cy="130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198">
            <a:extLst>
              <a:ext uri="{FF2B5EF4-FFF2-40B4-BE49-F238E27FC236}">
                <a16:creationId xmlns:a16="http://schemas.microsoft.com/office/drawing/2014/main" id="{F4506C5C-FCBB-4250-9E4A-6A293B0E4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933" y="3041862"/>
            <a:ext cx="4768525" cy="156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426B6B8-745B-C962-DDFA-088CBA23C48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749309" y="95051"/>
            <a:ext cx="3350887" cy="62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912041"/>
      </p:ext>
    </p:extLst>
  </p:cSld>
  <p:clrMapOvr>
    <a:masterClrMapping/>
  </p:clrMapOvr>
</p:sld>
</file>

<file path=ppt/theme/theme1.xml><?xml version="1.0" encoding="utf-8"?>
<a:theme xmlns:a="http://schemas.openxmlformats.org/drawingml/2006/main" name="DPC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>
          <a:defRPr sz="2400" dirty="0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2400" dirty="0" err="1" smtClean="0">
            <a:gradFill>
              <a:gsLst>
                <a:gs pos="0">
                  <a:schemeClr val="tx1"/>
                </a:gs>
                <a:gs pos="86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0365BE2C-8BAB-4517-B9C3-F986586E57F6}" vid="{835CD92D-0C58-479E-8176-0455A9732F93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DPC16X9</Template>
  <TotalTime>0</TotalTime>
  <Words>1254</Words>
  <Application>Microsoft Office PowerPoint</Application>
  <PresentationFormat>Widescreen</PresentationFormat>
  <Paragraphs>298</Paragraphs>
  <Slides>37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Arial</vt:lpstr>
      <vt:lpstr>Calibri</vt:lpstr>
      <vt:lpstr>Calibri Light</vt:lpstr>
      <vt:lpstr>Computerfont</vt:lpstr>
      <vt:lpstr>Consolas</vt:lpstr>
      <vt:lpstr>Segoe UI</vt:lpstr>
      <vt:lpstr>Segoe UI Web (West European)</vt:lpstr>
      <vt:lpstr>DPC</vt:lpstr>
      <vt:lpstr>Custom Design</vt:lpstr>
      <vt:lpstr> Building Modern Approvals</vt:lpstr>
      <vt:lpstr>Paul Papanek Stork</vt:lpstr>
      <vt:lpstr>PowerPoint Presentation</vt:lpstr>
      <vt:lpstr>Agenda</vt:lpstr>
      <vt:lpstr>Review: Basic Approval Types</vt:lpstr>
      <vt:lpstr>Review: Basic Approval Flow</vt:lpstr>
      <vt:lpstr>#1 - Applying custom formatting</vt:lpstr>
      <vt:lpstr>Support for Approval Markdown</vt:lpstr>
      <vt:lpstr>Custom Formatting Example</vt:lpstr>
      <vt:lpstr>PowerPoint Presentation</vt:lpstr>
      <vt:lpstr>#2 - Recording Approval Results/Comments</vt:lpstr>
      <vt:lpstr>Prevent an Infinite Update Loop</vt:lpstr>
      <vt:lpstr>PowerPoint Presentation</vt:lpstr>
      <vt:lpstr>PowerPoint Presentation</vt:lpstr>
      <vt:lpstr>#3 - Forwarding an Approval</vt:lpstr>
      <vt:lpstr>PowerPoint Presentation</vt:lpstr>
      <vt:lpstr>PowerPoint Presentation</vt:lpstr>
      <vt:lpstr>PowerPoint Presentation</vt:lpstr>
      <vt:lpstr>#4 - Escalating an Approval</vt:lpstr>
      <vt:lpstr>PowerPoint Presentation</vt:lpstr>
      <vt:lpstr>PowerPoint Presentation</vt:lpstr>
      <vt:lpstr>PowerPoint Presentation</vt:lpstr>
      <vt:lpstr>#5 - Periodic Reminders</vt:lpstr>
      <vt:lpstr>PowerPoint Presentation</vt:lpstr>
      <vt:lpstr>PowerPoint Presentation</vt:lpstr>
      <vt:lpstr>PowerPoint Presentation</vt:lpstr>
      <vt:lpstr>#6 – Serial/Parallel with dynamic approvers</vt:lpstr>
      <vt:lpstr>#6a – New Sequential Approvals</vt:lpstr>
      <vt:lpstr>PowerPoint Presentation</vt:lpstr>
      <vt:lpstr>PowerPoint Presentation</vt:lpstr>
      <vt:lpstr>#7 – Long Running Approvals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OneDrive Whats New</dc:title>
  <dc:creator/>
  <cp:lastModifiedBy/>
  <cp:revision>8</cp:revision>
  <dcterms:created xsi:type="dcterms:W3CDTF">2017-07-05T12:59:51Z</dcterms:created>
  <dcterms:modified xsi:type="dcterms:W3CDTF">2024-09-05T19:08:11Z</dcterms:modified>
</cp:coreProperties>
</file>