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712" r:id="rId2"/>
    <p:sldMasterId id="2147483696" r:id="rId3"/>
  </p:sldMasterIdLst>
  <p:notesMasterIdLst>
    <p:notesMasterId r:id="rId23"/>
  </p:notesMasterIdLst>
  <p:sldIdLst>
    <p:sldId id="2076137635" r:id="rId4"/>
    <p:sldId id="2076137638" r:id="rId5"/>
    <p:sldId id="2076137615" r:id="rId6"/>
    <p:sldId id="465" r:id="rId7"/>
    <p:sldId id="464" r:id="rId8"/>
    <p:sldId id="2076137609" r:id="rId9"/>
    <p:sldId id="2076137616" r:id="rId10"/>
    <p:sldId id="2076137617" r:id="rId11"/>
    <p:sldId id="2076137632" r:id="rId12"/>
    <p:sldId id="2076137618" r:id="rId13"/>
    <p:sldId id="268" r:id="rId14"/>
    <p:sldId id="2076137619" r:id="rId15"/>
    <p:sldId id="267" r:id="rId16"/>
    <p:sldId id="2076137608" r:id="rId17"/>
    <p:sldId id="2076137612" r:id="rId18"/>
    <p:sldId id="2076137633" r:id="rId19"/>
    <p:sldId id="2076137613" r:id="rId20"/>
    <p:sldId id="2076137621" r:id="rId21"/>
    <p:sldId id="207613763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16C2E5-817C-461C-A5BF-B30F365F62B5}" v="1" dt="2025-09-19T11:59:34.053"/>
    <p1510:client id="{E0BC21D8-3A8D-8407-8E83-7CCA76729950}" v="5" dt="2025-09-19T12:08:31.1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Shearer" userId="10a5abf44e93514a" providerId="Windows Live" clId="Web-{E0BC21D8-3A8D-8407-8E83-7CCA76729950}"/>
    <pc:docChg chg="modSld">
      <pc:chgData name="Scott Shearer" userId="10a5abf44e93514a" providerId="Windows Live" clId="Web-{E0BC21D8-3A8D-8407-8E83-7CCA76729950}" dt="2025-09-19T12:08:31.190" v="4" actId="1076"/>
      <pc:docMkLst>
        <pc:docMk/>
      </pc:docMkLst>
      <pc:sldChg chg="addSp delSp modSp">
        <pc:chgData name="Scott Shearer" userId="10a5abf44e93514a" providerId="Windows Live" clId="Web-{E0BC21D8-3A8D-8407-8E83-7CCA76729950}" dt="2025-09-19T12:08:31.190" v="4" actId="1076"/>
        <pc:sldMkLst>
          <pc:docMk/>
          <pc:sldMk cId="2755270972" sldId="2076137635"/>
        </pc:sldMkLst>
        <pc:picChg chg="add mod">
          <ac:chgData name="Scott Shearer" userId="10a5abf44e93514a" providerId="Windows Live" clId="Web-{E0BC21D8-3A8D-8407-8E83-7CCA76729950}" dt="2025-09-19T12:08:31.190" v="4" actId="1076"/>
          <ac:picMkLst>
            <pc:docMk/>
            <pc:sldMk cId="2755270972" sldId="2076137635"/>
            <ac:picMk id="6" creationId="{EB550273-51A8-60E7-8105-7E4659FEE79C}"/>
          </ac:picMkLst>
        </pc:picChg>
        <pc:picChg chg="del">
          <ac:chgData name="Scott Shearer" userId="10a5abf44e93514a" providerId="Windows Live" clId="Web-{E0BC21D8-3A8D-8407-8E83-7CCA76729950}" dt="2025-09-19T12:07:34.268" v="0"/>
          <ac:picMkLst>
            <pc:docMk/>
            <pc:sldMk cId="2755270972" sldId="2076137635"/>
            <ac:picMk id="8" creationId="{B7ECC472-7344-0BCA-488C-CFE08A7BF994}"/>
          </ac:picMkLst>
        </pc:picChg>
      </pc:sldChg>
    </pc:docChg>
  </pc:docChgLst>
  <pc:docChgLst>
    <pc:chgData name="Scott Shearer" userId="30c5d021-24cc-4f7e-8681-6a3705af5541" providerId="ADAL" clId="{84C6F57A-92D6-415F-81A6-438A8DC02A33}"/>
    <pc:docChg chg="addSld modSld">
      <pc:chgData name="Scott Shearer" userId="30c5d021-24cc-4f7e-8681-6a3705af5541" providerId="ADAL" clId="{84C6F57A-92D6-415F-81A6-438A8DC02A33}" dt="2025-09-19T11:59:34.053" v="1"/>
      <pc:docMkLst>
        <pc:docMk/>
      </pc:docMkLst>
      <pc:sldChg chg="delSp add setBg delDesignElem">
        <pc:chgData name="Scott Shearer" userId="30c5d021-24cc-4f7e-8681-6a3705af5541" providerId="ADAL" clId="{84C6F57A-92D6-415F-81A6-438A8DC02A33}" dt="2025-09-19T11:59:34.053" v="1"/>
        <pc:sldMkLst>
          <pc:docMk/>
          <pc:sldMk cId="1433638730" sldId="464"/>
        </pc:sldMkLst>
        <pc:spChg chg="del">
          <ac:chgData name="Scott Shearer" userId="30c5d021-24cc-4f7e-8681-6a3705af5541" providerId="ADAL" clId="{84C6F57A-92D6-415F-81A6-438A8DC02A33}" dt="2025-09-19T11:59:34.053" v="1"/>
          <ac:spMkLst>
            <pc:docMk/>
            <pc:sldMk cId="1433638730" sldId="464"/>
            <ac:spMk id="15" creationId="{2151139A-886F-4B97-8815-729AD3831BBD}"/>
          </ac:spMkLst>
        </pc:spChg>
        <pc:spChg chg="del">
          <ac:chgData name="Scott Shearer" userId="30c5d021-24cc-4f7e-8681-6a3705af5541" providerId="ADAL" clId="{84C6F57A-92D6-415F-81A6-438A8DC02A33}" dt="2025-09-19T11:59:34.053" v="1"/>
          <ac:spMkLst>
            <pc:docMk/>
            <pc:sldMk cId="1433638730" sldId="464"/>
            <ac:spMk id="17" creationId="{AB5E08C4-8CDD-4623-A5B8-E998C6DEE3B7}"/>
          </ac:spMkLst>
        </pc:spChg>
        <pc:spChg chg="del">
          <ac:chgData name="Scott Shearer" userId="30c5d021-24cc-4f7e-8681-6a3705af5541" providerId="ADAL" clId="{84C6F57A-92D6-415F-81A6-438A8DC02A33}" dt="2025-09-19T11:59:34.053" v="1"/>
          <ac:spMkLst>
            <pc:docMk/>
            <pc:sldMk cId="1433638730" sldId="464"/>
            <ac:spMk id="19" creationId="{15F33878-D502-4FFA-8ACE-F2AECDB2A23F}"/>
          </ac:spMkLst>
        </pc:spChg>
        <pc:spChg chg="del">
          <ac:chgData name="Scott Shearer" userId="30c5d021-24cc-4f7e-8681-6a3705af5541" providerId="ADAL" clId="{84C6F57A-92D6-415F-81A6-438A8DC02A33}" dt="2025-09-19T11:59:34.053" v="1"/>
          <ac:spMkLst>
            <pc:docMk/>
            <pc:sldMk cId="1433638730" sldId="464"/>
            <ac:spMk id="21" creationId="{D3539FEE-81D3-4406-802E-60B20B16F4F6}"/>
          </ac:spMkLst>
        </pc:spChg>
        <pc:spChg chg="del">
          <ac:chgData name="Scott Shearer" userId="30c5d021-24cc-4f7e-8681-6a3705af5541" providerId="ADAL" clId="{84C6F57A-92D6-415F-81A6-438A8DC02A33}" dt="2025-09-19T11:59:34.053" v="1"/>
          <ac:spMkLst>
            <pc:docMk/>
            <pc:sldMk cId="1433638730" sldId="464"/>
            <ac:spMk id="23" creationId="{DC701763-729E-462F-A5A8-E0DEFEB1E2E4}"/>
          </ac:spMkLst>
        </pc:spChg>
      </pc:sldChg>
      <pc:sldChg chg="add setBg">
        <pc:chgData name="Scott Shearer" userId="30c5d021-24cc-4f7e-8681-6a3705af5541" providerId="ADAL" clId="{84C6F57A-92D6-415F-81A6-438A8DC02A33}" dt="2025-09-19T11:59:34.053" v="1"/>
        <pc:sldMkLst>
          <pc:docMk/>
          <pc:sldMk cId="53398244" sldId="465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700E94-59D7-4722-BD0C-C710B161BC9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976F562-5D6C-45B7-B2BA-55F1347BB6F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Get Data </a:t>
          </a:r>
          <a:endParaRPr lang="en-US"/>
        </a:p>
      </dgm:t>
    </dgm:pt>
    <dgm:pt modelId="{70801099-1847-4489-8F00-62081E053559}" type="parTrans" cxnId="{55D669A8-4CD7-4E90-82BF-1D7437937A86}">
      <dgm:prSet/>
      <dgm:spPr/>
      <dgm:t>
        <a:bodyPr/>
        <a:lstStyle/>
        <a:p>
          <a:endParaRPr lang="en-US"/>
        </a:p>
      </dgm:t>
    </dgm:pt>
    <dgm:pt modelId="{F83FCA4B-6499-4E34-AD9D-EA8D2FCACCF7}" type="sibTrans" cxnId="{55D669A8-4CD7-4E90-82BF-1D7437937A8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57D4ACE-20D1-4A0C-94B0-3683E948E8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Massage/Transform </a:t>
          </a:r>
          <a:endParaRPr lang="en-US"/>
        </a:p>
      </dgm:t>
    </dgm:pt>
    <dgm:pt modelId="{4D1AF8E6-1C6A-4384-8998-6042953BE225}" type="parTrans" cxnId="{920B732F-9CE1-4D7B-A165-437CE606EC35}">
      <dgm:prSet/>
      <dgm:spPr/>
      <dgm:t>
        <a:bodyPr/>
        <a:lstStyle/>
        <a:p>
          <a:endParaRPr lang="en-US"/>
        </a:p>
      </dgm:t>
    </dgm:pt>
    <dgm:pt modelId="{1FACBC9F-F445-4593-A170-2D4655849542}" type="sibTrans" cxnId="{920B732F-9CE1-4D7B-A165-437CE606EC3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85B28C7-988D-4BDD-816E-29421C46C8E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Create relationships </a:t>
          </a:r>
          <a:endParaRPr lang="en-US"/>
        </a:p>
      </dgm:t>
    </dgm:pt>
    <dgm:pt modelId="{10671E8A-F367-431E-BE5E-228197AE432C}" type="parTrans" cxnId="{039FE1C4-4F86-454C-8366-62CDB77C2A77}">
      <dgm:prSet/>
      <dgm:spPr/>
      <dgm:t>
        <a:bodyPr/>
        <a:lstStyle/>
        <a:p>
          <a:endParaRPr lang="en-US"/>
        </a:p>
      </dgm:t>
    </dgm:pt>
    <dgm:pt modelId="{40FF8360-905E-40C4-B86A-367958E86E3D}" type="sibTrans" cxnId="{039FE1C4-4F86-454C-8366-62CDB77C2A7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A035FAF-F678-4124-A8EA-289A0AEFB2E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Visualizations </a:t>
          </a:r>
          <a:endParaRPr lang="en-US"/>
        </a:p>
      </dgm:t>
    </dgm:pt>
    <dgm:pt modelId="{F75A4247-FF1E-4F8F-85F3-D5194A44D510}" type="parTrans" cxnId="{705AC0FE-A999-41F7-AECC-17652CC30E54}">
      <dgm:prSet/>
      <dgm:spPr/>
      <dgm:t>
        <a:bodyPr/>
        <a:lstStyle/>
        <a:p>
          <a:endParaRPr lang="en-US"/>
        </a:p>
      </dgm:t>
    </dgm:pt>
    <dgm:pt modelId="{8D386825-7C69-4748-8E74-7589F645A760}" type="sibTrans" cxnId="{705AC0FE-A999-41F7-AECC-17652CC30E5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C5845C1-9FB7-49C6-97B2-43AA371D9874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Franklin Gothic Demi Cond"/>
            </a:rPr>
            <a:t>Share</a:t>
          </a:r>
        </a:p>
      </dgm:t>
    </dgm:pt>
    <dgm:pt modelId="{9ADDCC3D-0C2E-446B-8B6B-E829B9046AAC}" type="parTrans" cxnId="{B0EBFD4D-2EAF-4D13-8155-DCB702CF54D7}">
      <dgm:prSet/>
      <dgm:spPr/>
    </dgm:pt>
    <dgm:pt modelId="{5EFE54F0-E399-4E9F-A477-39D526CC5467}" type="sibTrans" cxnId="{B0EBFD4D-2EAF-4D13-8155-DCB702CF54D7}">
      <dgm:prSet/>
      <dgm:spPr/>
    </dgm:pt>
    <dgm:pt modelId="{8D071C52-C499-4CAA-97AA-29B6C75EEA5E}" type="pres">
      <dgm:prSet presAssocID="{C6700E94-59D7-4722-BD0C-C710B161BC93}" presName="root" presStyleCnt="0">
        <dgm:presLayoutVars>
          <dgm:dir/>
          <dgm:resizeHandles val="exact"/>
        </dgm:presLayoutVars>
      </dgm:prSet>
      <dgm:spPr/>
    </dgm:pt>
    <dgm:pt modelId="{A423BB61-86B3-4540-8699-F8DFE38759DB}" type="pres">
      <dgm:prSet presAssocID="{E976F562-5D6C-45B7-B2BA-55F1347BB6FE}" presName="compNode" presStyleCnt="0"/>
      <dgm:spPr/>
    </dgm:pt>
    <dgm:pt modelId="{E411CCDB-2632-41C0-9D98-F4DF3E8574E7}" type="pres">
      <dgm:prSet presAssocID="{E976F562-5D6C-45B7-B2BA-55F1347BB6FE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D0B7375F-1675-4431-98EA-70D413D512E1}" type="pres">
      <dgm:prSet presAssocID="{E976F562-5D6C-45B7-B2BA-55F1347BB6FE}" presName="spaceRect" presStyleCnt="0"/>
      <dgm:spPr/>
    </dgm:pt>
    <dgm:pt modelId="{F3CC3321-94CF-4170-B577-CA4F5242A12E}" type="pres">
      <dgm:prSet presAssocID="{E976F562-5D6C-45B7-B2BA-55F1347BB6FE}" presName="textRect" presStyleLbl="revTx" presStyleIdx="0" presStyleCnt="5">
        <dgm:presLayoutVars>
          <dgm:chMax val="1"/>
          <dgm:chPref val="1"/>
        </dgm:presLayoutVars>
      </dgm:prSet>
      <dgm:spPr/>
    </dgm:pt>
    <dgm:pt modelId="{631C1CAA-5211-47B6-BA9D-C837C87AE492}" type="pres">
      <dgm:prSet presAssocID="{F83FCA4B-6499-4E34-AD9D-EA8D2FCACCF7}" presName="sibTrans" presStyleCnt="0"/>
      <dgm:spPr/>
    </dgm:pt>
    <dgm:pt modelId="{9387F7F8-5110-43E3-A096-F53C395C331C}" type="pres">
      <dgm:prSet presAssocID="{357D4ACE-20D1-4A0C-94B0-3683E948E882}" presName="compNode" presStyleCnt="0"/>
      <dgm:spPr/>
    </dgm:pt>
    <dgm:pt modelId="{5981F067-E861-48EB-9C66-3E244E952A51}" type="pres">
      <dgm:prSet presAssocID="{357D4ACE-20D1-4A0C-94B0-3683E948E882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er in pot"/>
        </a:ext>
      </dgm:extLst>
    </dgm:pt>
    <dgm:pt modelId="{736F6B80-FABF-4BB8-B4D7-1BE27F8C1B22}" type="pres">
      <dgm:prSet presAssocID="{357D4ACE-20D1-4A0C-94B0-3683E948E882}" presName="spaceRect" presStyleCnt="0"/>
      <dgm:spPr/>
    </dgm:pt>
    <dgm:pt modelId="{6CE03CC6-5EAA-42BB-A4EB-47388C92D77E}" type="pres">
      <dgm:prSet presAssocID="{357D4ACE-20D1-4A0C-94B0-3683E948E882}" presName="textRect" presStyleLbl="revTx" presStyleIdx="1" presStyleCnt="5">
        <dgm:presLayoutVars>
          <dgm:chMax val="1"/>
          <dgm:chPref val="1"/>
        </dgm:presLayoutVars>
      </dgm:prSet>
      <dgm:spPr/>
    </dgm:pt>
    <dgm:pt modelId="{59476793-8599-4398-A126-08FF5CBDFF10}" type="pres">
      <dgm:prSet presAssocID="{1FACBC9F-F445-4593-A170-2D4655849542}" presName="sibTrans" presStyleCnt="0"/>
      <dgm:spPr/>
    </dgm:pt>
    <dgm:pt modelId="{5F29AA99-E1F5-4289-BB68-583311824C61}" type="pres">
      <dgm:prSet presAssocID="{385B28C7-988D-4BDD-816E-29421C46C8E4}" presName="compNode" presStyleCnt="0"/>
      <dgm:spPr/>
    </dgm:pt>
    <dgm:pt modelId="{F62D9679-1621-411A-BDE3-B3C3F4918885}" type="pres">
      <dgm:prSet presAssocID="{385B28C7-988D-4BDD-816E-29421C46C8E4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EEF25466-549C-4FE3-B834-0B6AA1DF74B4}" type="pres">
      <dgm:prSet presAssocID="{385B28C7-988D-4BDD-816E-29421C46C8E4}" presName="spaceRect" presStyleCnt="0"/>
      <dgm:spPr/>
    </dgm:pt>
    <dgm:pt modelId="{6DA9F3D1-9955-476E-991B-F1A520291EE2}" type="pres">
      <dgm:prSet presAssocID="{385B28C7-988D-4BDD-816E-29421C46C8E4}" presName="textRect" presStyleLbl="revTx" presStyleIdx="2" presStyleCnt="5">
        <dgm:presLayoutVars>
          <dgm:chMax val="1"/>
          <dgm:chPref val="1"/>
        </dgm:presLayoutVars>
      </dgm:prSet>
      <dgm:spPr/>
    </dgm:pt>
    <dgm:pt modelId="{2847B88F-A975-4521-8A64-D6335AE7050F}" type="pres">
      <dgm:prSet presAssocID="{40FF8360-905E-40C4-B86A-367958E86E3D}" presName="sibTrans" presStyleCnt="0"/>
      <dgm:spPr/>
    </dgm:pt>
    <dgm:pt modelId="{B4732335-0EF1-4E02-A828-EBDD07494AB0}" type="pres">
      <dgm:prSet presAssocID="{DA035FAF-F678-4124-A8EA-289A0AEFB2E4}" presName="compNode" presStyleCnt="0"/>
      <dgm:spPr/>
    </dgm:pt>
    <dgm:pt modelId="{50303F96-F66C-4E05-BC98-4159153D101A}" type="pres">
      <dgm:prSet presAssocID="{DA035FAF-F678-4124-A8EA-289A0AEFB2E4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92DD004B-0E5C-47F5-A713-704AEAD31757}" type="pres">
      <dgm:prSet presAssocID="{DA035FAF-F678-4124-A8EA-289A0AEFB2E4}" presName="spaceRect" presStyleCnt="0"/>
      <dgm:spPr/>
    </dgm:pt>
    <dgm:pt modelId="{21BBDF72-31BB-44AD-8354-3530218A3661}" type="pres">
      <dgm:prSet presAssocID="{DA035FAF-F678-4124-A8EA-289A0AEFB2E4}" presName="textRect" presStyleLbl="revTx" presStyleIdx="3" presStyleCnt="5">
        <dgm:presLayoutVars>
          <dgm:chMax val="1"/>
          <dgm:chPref val="1"/>
        </dgm:presLayoutVars>
      </dgm:prSet>
      <dgm:spPr/>
    </dgm:pt>
    <dgm:pt modelId="{691240F5-3938-4CCF-B670-76DF7886132D}" type="pres">
      <dgm:prSet presAssocID="{8D386825-7C69-4748-8E74-7589F645A760}" presName="sibTrans" presStyleCnt="0"/>
      <dgm:spPr/>
    </dgm:pt>
    <dgm:pt modelId="{6643DFAF-4A21-4C65-81E6-6FA8FB83BBE7}" type="pres">
      <dgm:prSet presAssocID="{DC5845C1-9FB7-49C6-97B2-43AA371D9874}" presName="compNode" presStyleCnt="0"/>
      <dgm:spPr/>
    </dgm:pt>
    <dgm:pt modelId="{4BC7AA8D-021A-4F68-ACFE-570FB0A94A3C}" type="pres">
      <dgm:prSet presAssocID="{DC5845C1-9FB7-49C6-97B2-43AA371D987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ce with solid fill"/>
        </a:ext>
      </dgm:extLst>
    </dgm:pt>
    <dgm:pt modelId="{2F691FAA-286B-456F-8938-500954934CED}" type="pres">
      <dgm:prSet presAssocID="{DC5845C1-9FB7-49C6-97B2-43AA371D9874}" presName="spaceRect" presStyleCnt="0"/>
      <dgm:spPr/>
    </dgm:pt>
    <dgm:pt modelId="{1C3D6EC5-7B3A-4258-AE09-E751532BB940}" type="pres">
      <dgm:prSet presAssocID="{DC5845C1-9FB7-49C6-97B2-43AA371D9874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C6260104-7D1A-4B35-9037-9E5F8317B91B}" type="presOf" srcId="{DA035FAF-F678-4124-A8EA-289A0AEFB2E4}" destId="{21BBDF72-31BB-44AD-8354-3530218A3661}" srcOrd="0" destOrd="0" presId="urn:microsoft.com/office/officeart/2018/2/layout/IconLabelList"/>
    <dgm:cxn modelId="{D3E0F006-2FBD-4848-9505-C4B43E1D779C}" type="presOf" srcId="{DC5845C1-9FB7-49C6-97B2-43AA371D9874}" destId="{1C3D6EC5-7B3A-4258-AE09-E751532BB940}" srcOrd="0" destOrd="0" presId="urn:microsoft.com/office/officeart/2018/2/layout/IconLabelList"/>
    <dgm:cxn modelId="{7A021A1C-40D5-4A7F-A2A5-58A5416D1940}" type="presOf" srcId="{357D4ACE-20D1-4A0C-94B0-3683E948E882}" destId="{6CE03CC6-5EAA-42BB-A4EB-47388C92D77E}" srcOrd="0" destOrd="0" presId="urn:microsoft.com/office/officeart/2018/2/layout/IconLabelList"/>
    <dgm:cxn modelId="{920B732F-9CE1-4D7B-A165-437CE606EC35}" srcId="{C6700E94-59D7-4722-BD0C-C710B161BC93}" destId="{357D4ACE-20D1-4A0C-94B0-3683E948E882}" srcOrd="1" destOrd="0" parTransId="{4D1AF8E6-1C6A-4384-8998-6042953BE225}" sibTransId="{1FACBC9F-F445-4593-A170-2D4655849542}"/>
    <dgm:cxn modelId="{98079D3E-CE0F-4E7D-AD71-4C8C44543C9C}" type="presOf" srcId="{E976F562-5D6C-45B7-B2BA-55F1347BB6FE}" destId="{F3CC3321-94CF-4170-B577-CA4F5242A12E}" srcOrd="0" destOrd="0" presId="urn:microsoft.com/office/officeart/2018/2/layout/IconLabelList"/>
    <dgm:cxn modelId="{B0EBFD4D-2EAF-4D13-8155-DCB702CF54D7}" srcId="{C6700E94-59D7-4722-BD0C-C710B161BC93}" destId="{DC5845C1-9FB7-49C6-97B2-43AA371D9874}" srcOrd="4" destOrd="0" parTransId="{9ADDCC3D-0C2E-446B-8B6B-E829B9046AAC}" sibTransId="{5EFE54F0-E399-4E9F-A477-39D526CC5467}"/>
    <dgm:cxn modelId="{55D669A8-4CD7-4E90-82BF-1D7437937A86}" srcId="{C6700E94-59D7-4722-BD0C-C710B161BC93}" destId="{E976F562-5D6C-45B7-B2BA-55F1347BB6FE}" srcOrd="0" destOrd="0" parTransId="{70801099-1847-4489-8F00-62081E053559}" sibTransId="{F83FCA4B-6499-4E34-AD9D-EA8D2FCACCF7}"/>
    <dgm:cxn modelId="{039FE1C4-4F86-454C-8366-62CDB77C2A77}" srcId="{C6700E94-59D7-4722-BD0C-C710B161BC93}" destId="{385B28C7-988D-4BDD-816E-29421C46C8E4}" srcOrd="2" destOrd="0" parTransId="{10671E8A-F367-431E-BE5E-228197AE432C}" sibTransId="{40FF8360-905E-40C4-B86A-367958E86E3D}"/>
    <dgm:cxn modelId="{23BFEAE6-4393-4755-B8E8-86D8D861D492}" type="presOf" srcId="{385B28C7-988D-4BDD-816E-29421C46C8E4}" destId="{6DA9F3D1-9955-476E-991B-F1A520291EE2}" srcOrd="0" destOrd="0" presId="urn:microsoft.com/office/officeart/2018/2/layout/IconLabelList"/>
    <dgm:cxn modelId="{B33149F4-3623-471E-A207-9E5D432942F8}" type="presOf" srcId="{C6700E94-59D7-4722-BD0C-C710B161BC93}" destId="{8D071C52-C499-4CAA-97AA-29B6C75EEA5E}" srcOrd="0" destOrd="0" presId="urn:microsoft.com/office/officeart/2018/2/layout/IconLabelList"/>
    <dgm:cxn modelId="{705AC0FE-A999-41F7-AECC-17652CC30E54}" srcId="{C6700E94-59D7-4722-BD0C-C710B161BC93}" destId="{DA035FAF-F678-4124-A8EA-289A0AEFB2E4}" srcOrd="3" destOrd="0" parTransId="{F75A4247-FF1E-4F8F-85F3-D5194A44D510}" sibTransId="{8D386825-7C69-4748-8E74-7589F645A760}"/>
    <dgm:cxn modelId="{4ECE7477-A56F-4CB8-A985-DC801C8A4554}" type="presParOf" srcId="{8D071C52-C499-4CAA-97AA-29B6C75EEA5E}" destId="{A423BB61-86B3-4540-8699-F8DFE38759DB}" srcOrd="0" destOrd="0" presId="urn:microsoft.com/office/officeart/2018/2/layout/IconLabelList"/>
    <dgm:cxn modelId="{9F22240B-DA4C-4622-9097-1766EF3039ED}" type="presParOf" srcId="{A423BB61-86B3-4540-8699-F8DFE38759DB}" destId="{E411CCDB-2632-41C0-9D98-F4DF3E8574E7}" srcOrd="0" destOrd="0" presId="urn:microsoft.com/office/officeart/2018/2/layout/IconLabelList"/>
    <dgm:cxn modelId="{1E4C23E3-6D83-4A35-9D40-A93B6587E34A}" type="presParOf" srcId="{A423BB61-86B3-4540-8699-F8DFE38759DB}" destId="{D0B7375F-1675-4431-98EA-70D413D512E1}" srcOrd="1" destOrd="0" presId="urn:microsoft.com/office/officeart/2018/2/layout/IconLabelList"/>
    <dgm:cxn modelId="{7F6873AE-5E20-4994-A3F4-38581043DA38}" type="presParOf" srcId="{A423BB61-86B3-4540-8699-F8DFE38759DB}" destId="{F3CC3321-94CF-4170-B577-CA4F5242A12E}" srcOrd="2" destOrd="0" presId="urn:microsoft.com/office/officeart/2018/2/layout/IconLabelList"/>
    <dgm:cxn modelId="{C5BAD784-50F8-4DF6-9EA7-FD70E981FEEA}" type="presParOf" srcId="{8D071C52-C499-4CAA-97AA-29B6C75EEA5E}" destId="{631C1CAA-5211-47B6-BA9D-C837C87AE492}" srcOrd="1" destOrd="0" presId="urn:microsoft.com/office/officeart/2018/2/layout/IconLabelList"/>
    <dgm:cxn modelId="{D0C6CD30-E579-4446-B6A2-27047A623BB7}" type="presParOf" srcId="{8D071C52-C499-4CAA-97AA-29B6C75EEA5E}" destId="{9387F7F8-5110-43E3-A096-F53C395C331C}" srcOrd="2" destOrd="0" presId="urn:microsoft.com/office/officeart/2018/2/layout/IconLabelList"/>
    <dgm:cxn modelId="{A2B6B492-3292-4D7A-92B2-5795D13E3579}" type="presParOf" srcId="{9387F7F8-5110-43E3-A096-F53C395C331C}" destId="{5981F067-E861-48EB-9C66-3E244E952A51}" srcOrd="0" destOrd="0" presId="urn:microsoft.com/office/officeart/2018/2/layout/IconLabelList"/>
    <dgm:cxn modelId="{A37219F4-1A3F-4E12-9D18-ABBE3777B556}" type="presParOf" srcId="{9387F7F8-5110-43E3-A096-F53C395C331C}" destId="{736F6B80-FABF-4BB8-B4D7-1BE27F8C1B22}" srcOrd="1" destOrd="0" presId="urn:microsoft.com/office/officeart/2018/2/layout/IconLabelList"/>
    <dgm:cxn modelId="{A0028213-F988-40A6-A04B-4E92E58923FB}" type="presParOf" srcId="{9387F7F8-5110-43E3-A096-F53C395C331C}" destId="{6CE03CC6-5EAA-42BB-A4EB-47388C92D77E}" srcOrd="2" destOrd="0" presId="urn:microsoft.com/office/officeart/2018/2/layout/IconLabelList"/>
    <dgm:cxn modelId="{08B48445-B281-4CD9-A143-168AE48E05F5}" type="presParOf" srcId="{8D071C52-C499-4CAA-97AA-29B6C75EEA5E}" destId="{59476793-8599-4398-A126-08FF5CBDFF10}" srcOrd="3" destOrd="0" presId="urn:microsoft.com/office/officeart/2018/2/layout/IconLabelList"/>
    <dgm:cxn modelId="{D7D878AC-7AEA-4508-8B4D-42E5DEA4C5A5}" type="presParOf" srcId="{8D071C52-C499-4CAA-97AA-29B6C75EEA5E}" destId="{5F29AA99-E1F5-4289-BB68-583311824C61}" srcOrd="4" destOrd="0" presId="urn:microsoft.com/office/officeart/2018/2/layout/IconLabelList"/>
    <dgm:cxn modelId="{3215180D-0192-42ED-A9D8-86CBC4FDF9E4}" type="presParOf" srcId="{5F29AA99-E1F5-4289-BB68-583311824C61}" destId="{F62D9679-1621-411A-BDE3-B3C3F4918885}" srcOrd="0" destOrd="0" presId="urn:microsoft.com/office/officeart/2018/2/layout/IconLabelList"/>
    <dgm:cxn modelId="{7B4DC6CB-9317-4A19-9CFC-A90E61BF8196}" type="presParOf" srcId="{5F29AA99-E1F5-4289-BB68-583311824C61}" destId="{EEF25466-549C-4FE3-B834-0B6AA1DF74B4}" srcOrd="1" destOrd="0" presId="urn:microsoft.com/office/officeart/2018/2/layout/IconLabelList"/>
    <dgm:cxn modelId="{80C65087-8F3B-407D-8AC6-01C442C85586}" type="presParOf" srcId="{5F29AA99-E1F5-4289-BB68-583311824C61}" destId="{6DA9F3D1-9955-476E-991B-F1A520291EE2}" srcOrd="2" destOrd="0" presId="urn:microsoft.com/office/officeart/2018/2/layout/IconLabelList"/>
    <dgm:cxn modelId="{BDDC1CE4-6281-46F4-AF98-A01FB3B59543}" type="presParOf" srcId="{8D071C52-C499-4CAA-97AA-29B6C75EEA5E}" destId="{2847B88F-A975-4521-8A64-D6335AE7050F}" srcOrd="5" destOrd="0" presId="urn:microsoft.com/office/officeart/2018/2/layout/IconLabelList"/>
    <dgm:cxn modelId="{EF04B69F-D8B6-4D82-801B-ED0ED1D2B0DB}" type="presParOf" srcId="{8D071C52-C499-4CAA-97AA-29B6C75EEA5E}" destId="{B4732335-0EF1-4E02-A828-EBDD07494AB0}" srcOrd="6" destOrd="0" presId="urn:microsoft.com/office/officeart/2018/2/layout/IconLabelList"/>
    <dgm:cxn modelId="{6035DABD-5A4E-49B0-A7ED-F2241089DEA6}" type="presParOf" srcId="{B4732335-0EF1-4E02-A828-EBDD07494AB0}" destId="{50303F96-F66C-4E05-BC98-4159153D101A}" srcOrd="0" destOrd="0" presId="urn:microsoft.com/office/officeart/2018/2/layout/IconLabelList"/>
    <dgm:cxn modelId="{EC884EB3-A7F3-46F3-A00F-40B19517BB80}" type="presParOf" srcId="{B4732335-0EF1-4E02-A828-EBDD07494AB0}" destId="{92DD004B-0E5C-47F5-A713-704AEAD31757}" srcOrd="1" destOrd="0" presId="urn:microsoft.com/office/officeart/2018/2/layout/IconLabelList"/>
    <dgm:cxn modelId="{8497712C-C662-4F1A-894F-B488262BD800}" type="presParOf" srcId="{B4732335-0EF1-4E02-A828-EBDD07494AB0}" destId="{21BBDF72-31BB-44AD-8354-3530218A3661}" srcOrd="2" destOrd="0" presId="urn:microsoft.com/office/officeart/2018/2/layout/IconLabelList"/>
    <dgm:cxn modelId="{3C6B714B-3E49-4615-BF12-79989CBCE9BE}" type="presParOf" srcId="{8D071C52-C499-4CAA-97AA-29B6C75EEA5E}" destId="{691240F5-3938-4CCF-B670-76DF7886132D}" srcOrd="7" destOrd="0" presId="urn:microsoft.com/office/officeart/2018/2/layout/IconLabelList"/>
    <dgm:cxn modelId="{6478E3CC-C445-4218-BC93-335026B4A9F8}" type="presParOf" srcId="{8D071C52-C499-4CAA-97AA-29B6C75EEA5E}" destId="{6643DFAF-4A21-4C65-81E6-6FA8FB83BBE7}" srcOrd="8" destOrd="0" presId="urn:microsoft.com/office/officeart/2018/2/layout/IconLabelList"/>
    <dgm:cxn modelId="{750A05E4-B66C-478B-9609-8A502ECDECD7}" type="presParOf" srcId="{6643DFAF-4A21-4C65-81E6-6FA8FB83BBE7}" destId="{4BC7AA8D-021A-4F68-ACFE-570FB0A94A3C}" srcOrd="0" destOrd="0" presId="urn:microsoft.com/office/officeart/2018/2/layout/IconLabelList"/>
    <dgm:cxn modelId="{20C0502A-6A28-4F68-B4A2-2C69B4A9E8D1}" type="presParOf" srcId="{6643DFAF-4A21-4C65-81E6-6FA8FB83BBE7}" destId="{2F691FAA-286B-456F-8938-500954934CED}" srcOrd="1" destOrd="0" presId="urn:microsoft.com/office/officeart/2018/2/layout/IconLabelList"/>
    <dgm:cxn modelId="{07D28A2B-1A1B-4AD1-BEF8-B5EEA884FFD9}" type="presParOf" srcId="{6643DFAF-4A21-4C65-81E6-6FA8FB83BBE7}" destId="{1C3D6EC5-7B3A-4258-AE09-E751532BB94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501563-1422-4515-AC74-27948ABA94F4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0BFF76A-3384-4489-909E-56DE318C2DE0}">
      <dgm:prSet/>
      <dgm:spPr/>
      <dgm:t>
        <a:bodyPr/>
        <a:lstStyle/>
        <a:p>
          <a:r>
            <a:rPr lang="en-US" b="1"/>
            <a:t>IN ALL CIRCUMSTANCES A POWER BI PRO LICENSE IS REQUIRED IN ORDER TO SHARE CONTENT</a:t>
          </a:r>
          <a:r>
            <a:rPr lang="en-US" b="1">
              <a:latin typeface="Calibri Light" panose="020F0302020204030204"/>
            </a:rPr>
            <a:t>*</a:t>
          </a:r>
          <a:endParaRPr lang="en-US"/>
        </a:p>
      </dgm:t>
    </dgm:pt>
    <dgm:pt modelId="{4E2D0CEA-982E-43B6-84CE-75E6689589FA}" type="parTrans" cxnId="{4497FB71-2D14-4C27-A5C5-552B1DDA8A3C}">
      <dgm:prSet/>
      <dgm:spPr/>
      <dgm:t>
        <a:bodyPr/>
        <a:lstStyle/>
        <a:p>
          <a:endParaRPr lang="en-US"/>
        </a:p>
      </dgm:t>
    </dgm:pt>
    <dgm:pt modelId="{551AA946-53AF-4788-9131-CFB69F527214}" type="sibTrans" cxnId="{4497FB71-2D14-4C27-A5C5-552B1DDA8A3C}">
      <dgm:prSet/>
      <dgm:spPr/>
      <dgm:t>
        <a:bodyPr/>
        <a:lstStyle/>
        <a:p>
          <a:endParaRPr lang="en-US"/>
        </a:p>
      </dgm:t>
    </dgm:pt>
    <dgm:pt modelId="{EE6AAE0C-2E6B-4B39-AB7D-61B77DF62B0B}">
      <dgm:prSet/>
      <dgm:spPr/>
      <dgm:t>
        <a:bodyPr/>
        <a:lstStyle/>
        <a:p>
          <a:r>
            <a:rPr lang="en-US"/>
            <a:t>To consume content that has been shared, you’ll need either</a:t>
          </a:r>
        </a:p>
      </dgm:t>
    </dgm:pt>
    <dgm:pt modelId="{BACAC6A1-C8F8-47D7-B560-86C5EA344E54}" type="parTrans" cxnId="{71A92104-764B-4D3C-8057-90D4EA6DAC43}">
      <dgm:prSet/>
      <dgm:spPr/>
      <dgm:t>
        <a:bodyPr/>
        <a:lstStyle/>
        <a:p>
          <a:endParaRPr lang="en-US"/>
        </a:p>
      </dgm:t>
    </dgm:pt>
    <dgm:pt modelId="{2C8CC6F6-4C34-483A-9EA2-CD2578D6C574}" type="sibTrans" cxnId="{71A92104-764B-4D3C-8057-90D4EA6DAC43}">
      <dgm:prSet/>
      <dgm:spPr/>
      <dgm:t>
        <a:bodyPr/>
        <a:lstStyle/>
        <a:p>
          <a:endParaRPr lang="en-US"/>
        </a:p>
      </dgm:t>
    </dgm:pt>
    <dgm:pt modelId="{28727D58-43B4-4392-B0AC-FC06456A2177}">
      <dgm:prSet/>
      <dgm:spPr/>
      <dgm:t>
        <a:bodyPr/>
        <a:lstStyle/>
        <a:p>
          <a:r>
            <a:rPr lang="en-US"/>
            <a:t>A Power BI Pro license</a:t>
          </a:r>
          <a:r>
            <a:rPr lang="en-US">
              <a:latin typeface="Calibri Light" panose="020F0302020204030204"/>
            </a:rPr>
            <a:t>*</a:t>
          </a:r>
          <a:endParaRPr lang="en-US"/>
        </a:p>
      </dgm:t>
    </dgm:pt>
    <dgm:pt modelId="{E18F89AF-FD40-4EE8-80D1-4BD7C55AE9C2}" type="parTrans" cxnId="{1C9897F1-1A7F-4CF3-B7C3-7B8EFF81FC81}">
      <dgm:prSet/>
      <dgm:spPr/>
      <dgm:t>
        <a:bodyPr/>
        <a:lstStyle/>
        <a:p>
          <a:endParaRPr lang="en-US"/>
        </a:p>
      </dgm:t>
    </dgm:pt>
    <dgm:pt modelId="{B41C8C5D-76E2-40B5-B7D5-F5496600016E}" type="sibTrans" cxnId="{1C9897F1-1A7F-4CF3-B7C3-7B8EFF81FC81}">
      <dgm:prSet/>
      <dgm:spPr/>
      <dgm:t>
        <a:bodyPr/>
        <a:lstStyle/>
        <a:p>
          <a:endParaRPr lang="en-US"/>
        </a:p>
      </dgm:t>
    </dgm:pt>
    <dgm:pt modelId="{6C324725-3069-4866-A439-F7F79450FE36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Fabric Capacity (F64)</a:t>
          </a:r>
        </a:p>
      </dgm:t>
    </dgm:pt>
    <dgm:pt modelId="{B4B20A40-B519-491C-83AB-FBF08A652447}" type="parTrans" cxnId="{A8D0D396-A2A0-49FB-A07D-FBC8E3A1888F}">
      <dgm:prSet/>
      <dgm:spPr/>
      <dgm:t>
        <a:bodyPr/>
        <a:lstStyle/>
        <a:p>
          <a:endParaRPr lang="en-US"/>
        </a:p>
      </dgm:t>
    </dgm:pt>
    <dgm:pt modelId="{B3966C19-A69D-4381-A970-1A00AA9B4BFC}" type="sibTrans" cxnId="{A8D0D396-A2A0-49FB-A07D-FBC8E3A1888F}">
      <dgm:prSet/>
      <dgm:spPr/>
      <dgm:t>
        <a:bodyPr/>
        <a:lstStyle/>
        <a:p>
          <a:endParaRPr lang="en-US"/>
        </a:p>
      </dgm:t>
    </dgm:pt>
    <dgm:pt modelId="{CC2CCB1A-C3F2-4F2F-AE7A-DFD0A96100E9}" type="pres">
      <dgm:prSet presAssocID="{5C501563-1422-4515-AC74-27948ABA94F4}" presName="Name0" presStyleCnt="0">
        <dgm:presLayoutVars>
          <dgm:dir/>
          <dgm:animLvl val="lvl"/>
          <dgm:resizeHandles val="exact"/>
        </dgm:presLayoutVars>
      </dgm:prSet>
      <dgm:spPr/>
    </dgm:pt>
    <dgm:pt modelId="{0D114453-3906-408D-9A8A-F6B8644CF7A9}" type="pres">
      <dgm:prSet presAssocID="{EE6AAE0C-2E6B-4B39-AB7D-61B77DF62B0B}" presName="boxAndChildren" presStyleCnt="0"/>
      <dgm:spPr/>
    </dgm:pt>
    <dgm:pt modelId="{C49F686F-D5A0-413C-8B56-B682F457D346}" type="pres">
      <dgm:prSet presAssocID="{EE6AAE0C-2E6B-4B39-AB7D-61B77DF62B0B}" presName="parentTextBox" presStyleLbl="node1" presStyleIdx="0" presStyleCnt="2"/>
      <dgm:spPr/>
    </dgm:pt>
    <dgm:pt modelId="{89A31C8B-8494-4AD5-9343-6587518F6B86}" type="pres">
      <dgm:prSet presAssocID="{EE6AAE0C-2E6B-4B39-AB7D-61B77DF62B0B}" presName="entireBox" presStyleLbl="node1" presStyleIdx="0" presStyleCnt="2"/>
      <dgm:spPr/>
    </dgm:pt>
    <dgm:pt modelId="{F47A3B10-D697-4214-AD90-1EE767E47CD3}" type="pres">
      <dgm:prSet presAssocID="{EE6AAE0C-2E6B-4B39-AB7D-61B77DF62B0B}" presName="descendantBox" presStyleCnt="0"/>
      <dgm:spPr/>
    </dgm:pt>
    <dgm:pt modelId="{F4E26410-7BA4-4F0E-ADC3-7FF87974553E}" type="pres">
      <dgm:prSet presAssocID="{28727D58-43B4-4392-B0AC-FC06456A2177}" presName="childTextBox" presStyleLbl="fgAccFollowNode1" presStyleIdx="0" presStyleCnt="2">
        <dgm:presLayoutVars>
          <dgm:bulletEnabled val="1"/>
        </dgm:presLayoutVars>
      </dgm:prSet>
      <dgm:spPr/>
    </dgm:pt>
    <dgm:pt modelId="{A59F09B0-F268-4192-9E1B-C0D322E9587B}" type="pres">
      <dgm:prSet presAssocID="{6C324725-3069-4866-A439-F7F79450FE36}" presName="childTextBox" presStyleLbl="fgAccFollowNode1" presStyleIdx="1" presStyleCnt="2">
        <dgm:presLayoutVars>
          <dgm:bulletEnabled val="1"/>
        </dgm:presLayoutVars>
      </dgm:prSet>
      <dgm:spPr/>
    </dgm:pt>
    <dgm:pt modelId="{0AFECB1D-3CAB-4812-BCF4-1EFA11EFF6EC}" type="pres">
      <dgm:prSet presAssocID="{551AA946-53AF-4788-9131-CFB69F527214}" presName="sp" presStyleCnt="0"/>
      <dgm:spPr/>
    </dgm:pt>
    <dgm:pt modelId="{0C70C586-E549-469D-8E26-DBDBDF094804}" type="pres">
      <dgm:prSet presAssocID="{90BFF76A-3384-4489-909E-56DE318C2DE0}" presName="arrowAndChildren" presStyleCnt="0"/>
      <dgm:spPr/>
    </dgm:pt>
    <dgm:pt modelId="{5B5C7943-415A-4743-A700-B9756E4F4BC6}" type="pres">
      <dgm:prSet presAssocID="{90BFF76A-3384-4489-909E-56DE318C2DE0}" presName="parentTextArrow" presStyleLbl="node1" presStyleIdx="1" presStyleCnt="2"/>
      <dgm:spPr/>
    </dgm:pt>
  </dgm:ptLst>
  <dgm:cxnLst>
    <dgm:cxn modelId="{EE755403-46F2-4B62-B189-24AEBF85FF55}" type="presOf" srcId="{90BFF76A-3384-4489-909E-56DE318C2DE0}" destId="{5B5C7943-415A-4743-A700-B9756E4F4BC6}" srcOrd="0" destOrd="0" presId="urn:microsoft.com/office/officeart/2005/8/layout/process4"/>
    <dgm:cxn modelId="{71A92104-764B-4D3C-8057-90D4EA6DAC43}" srcId="{5C501563-1422-4515-AC74-27948ABA94F4}" destId="{EE6AAE0C-2E6B-4B39-AB7D-61B77DF62B0B}" srcOrd="1" destOrd="0" parTransId="{BACAC6A1-C8F8-47D7-B560-86C5EA344E54}" sibTransId="{2C8CC6F6-4C34-483A-9EA2-CD2578D6C574}"/>
    <dgm:cxn modelId="{1BE30C08-5AFA-45AB-8B8B-709F6E1C257B}" type="presOf" srcId="{5C501563-1422-4515-AC74-27948ABA94F4}" destId="{CC2CCB1A-C3F2-4F2F-AE7A-DFD0A96100E9}" srcOrd="0" destOrd="0" presId="urn:microsoft.com/office/officeart/2005/8/layout/process4"/>
    <dgm:cxn modelId="{4497FB71-2D14-4C27-A5C5-552B1DDA8A3C}" srcId="{5C501563-1422-4515-AC74-27948ABA94F4}" destId="{90BFF76A-3384-4489-909E-56DE318C2DE0}" srcOrd="0" destOrd="0" parTransId="{4E2D0CEA-982E-43B6-84CE-75E6689589FA}" sibTransId="{551AA946-53AF-4788-9131-CFB69F527214}"/>
    <dgm:cxn modelId="{2F8C497C-C6FA-464F-85AC-A55F140ED978}" type="presOf" srcId="{6C324725-3069-4866-A439-F7F79450FE36}" destId="{A59F09B0-F268-4192-9E1B-C0D322E9587B}" srcOrd="0" destOrd="0" presId="urn:microsoft.com/office/officeart/2005/8/layout/process4"/>
    <dgm:cxn modelId="{F86C8693-F44C-410F-8BB8-2050EDE4B9EC}" type="presOf" srcId="{EE6AAE0C-2E6B-4B39-AB7D-61B77DF62B0B}" destId="{C49F686F-D5A0-413C-8B56-B682F457D346}" srcOrd="0" destOrd="0" presId="urn:microsoft.com/office/officeart/2005/8/layout/process4"/>
    <dgm:cxn modelId="{A8D0D396-A2A0-49FB-A07D-FBC8E3A1888F}" srcId="{EE6AAE0C-2E6B-4B39-AB7D-61B77DF62B0B}" destId="{6C324725-3069-4866-A439-F7F79450FE36}" srcOrd="1" destOrd="0" parTransId="{B4B20A40-B519-491C-83AB-FBF08A652447}" sibTransId="{B3966C19-A69D-4381-A970-1A00AA9B4BFC}"/>
    <dgm:cxn modelId="{5F0F0AC8-5483-4B45-8560-884969F7B3B3}" type="presOf" srcId="{EE6AAE0C-2E6B-4B39-AB7D-61B77DF62B0B}" destId="{89A31C8B-8494-4AD5-9343-6587518F6B86}" srcOrd="1" destOrd="0" presId="urn:microsoft.com/office/officeart/2005/8/layout/process4"/>
    <dgm:cxn modelId="{BB1536F1-E292-468E-BCFB-A143246ABCFC}" type="presOf" srcId="{28727D58-43B4-4392-B0AC-FC06456A2177}" destId="{F4E26410-7BA4-4F0E-ADC3-7FF87974553E}" srcOrd="0" destOrd="0" presId="urn:microsoft.com/office/officeart/2005/8/layout/process4"/>
    <dgm:cxn modelId="{1C9897F1-1A7F-4CF3-B7C3-7B8EFF81FC81}" srcId="{EE6AAE0C-2E6B-4B39-AB7D-61B77DF62B0B}" destId="{28727D58-43B4-4392-B0AC-FC06456A2177}" srcOrd="0" destOrd="0" parTransId="{E18F89AF-FD40-4EE8-80D1-4BD7C55AE9C2}" sibTransId="{B41C8C5D-76E2-40B5-B7D5-F5496600016E}"/>
    <dgm:cxn modelId="{BDA5EACC-6543-4FF9-A3DC-F19921853FC5}" type="presParOf" srcId="{CC2CCB1A-C3F2-4F2F-AE7A-DFD0A96100E9}" destId="{0D114453-3906-408D-9A8A-F6B8644CF7A9}" srcOrd="0" destOrd="0" presId="urn:microsoft.com/office/officeart/2005/8/layout/process4"/>
    <dgm:cxn modelId="{E1CE77FB-4B0C-419E-895C-49AC89693B7A}" type="presParOf" srcId="{0D114453-3906-408D-9A8A-F6B8644CF7A9}" destId="{C49F686F-D5A0-413C-8B56-B682F457D346}" srcOrd="0" destOrd="0" presId="urn:microsoft.com/office/officeart/2005/8/layout/process4"/>
    <dgm:cxn modelId="{1612EF33-E42D-40A5-AD84-4F243CE98705}" type="presParOf" srcId="{0D114453-3906-408D-9A8A-F6B8644CF7A9}" destId="{89A31C8B-8494-4AD5-9343-6587518F6B86}" srcOrd="1" destOrd="0" presId="urn:microsoft.com/office/officeart/2005/8/layout/process4"/>
    <dgm:cxn modelId="{75BD4FC0-3660-4451-8154-2705CC44A5B2}" type="presParOf" srcId="{0D114453-3906-408D-9A8A-F6B8644CF7A9}" destId="{F47A3B10-D697-4214-AD90-1EE767E47CD3}" srcOrd="2" destOrd="0" presId="urn:microsoft.com/office/officeart/2005/8/layout/process4"/>
    <dgm:cxn modelId="{17AFB1CA-CF03-47F3-964B-16B6CCF07B98}" type="presParOf" srcId="{F47A3B10-D697-4214-AD90-1EE767E47CD3}" destId="{F4E26410-7BA4-4F0E-ADC3-7FF87974553E}" srcOrd="0" destOrd="0" presId="urn:microsoft.com/office/officeart/2005/8/layout/process4"/>
    <dgm:cxn modelId="{2A19E5A4-3FA6-43EF-81F2-4104F48741E3}" type="presParOf" srcId="{F47A3B10-D697-4214-AD90-1EE767E47CD3}" destId="{A59F09B0-F268-4192-9E1B-C0D322E9587B}" srcOrd="1" destOrd="0" presId="urn:microsoft.com/office/officeart/2005/8/layout/process4"/>
    <dgm:cxn modelId="{7B2EE9EF-39B3-4AA4-A62C-79476D8D4AE1}" type="presParOf" srcId="{CC2CCB1A-C3F2-4F2F-AE7A-DFD0A96100E9}" destId="{0AFECB1D-3CAB-4812-BCF4-1EFA11EFF6EC}" srcOrd="1" destOrd="0" presId="urn:microsoft.com/office/officeart/2005/8/layout/process4"/>
    <dgm:cxn modelId="{2262EF72-0C46-4703-BA8E-C65FEAD6D6B2}" type="presParOf" srcId="{CC2CCB1A-C3F2-4F2F-AE7A-DFD0A96100E9}" destId="{0C70C586-E549-469D-8E26-DBDBDF094804}" srcOrd="2" destOrd="0" presId="urn:microsoft.com/office/officeart/2005/8/layout/process4"/>
    <dgm:cxn modelId="{19E378BC-5D82-44D0-8590-C06B537C4564}" type="presParOf" srcId="{0C70C586-E549-469D-8E26-DBDBDF094804}" destId="{5B5C7943-415A-4743-A700-B9756E4F4BC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1CCDB-2632-41C0-9D98-F4DF3E8574E7}">
      <dsp:nvSpPr>
        <dsp:cNvPr id="0" name=""/>
        <dsp:cNvSpPr/>
      </dsp:nvSpPr>
      <dsp:spPr>
        <a:xfrm>
          <a:off x="498975" y="591444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C3321-94CF-4170-B577-CA4F5242A12E}">
      <dsp:nvSpPr>
        <dsp:cNvPr id="0" name=""/>
        <dsp:cNvSpPr/>
      </dsp:nvSpPr>
      <dsp:spPr>
        <a:xfrm>
          <a:off x="3975" y="167148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Get Data </a:t>
          </a:r>
          <a:endParaRPr lang="en-US" sz="1700" kern="1200"/>
        </a:p>
      </dsp:txBody>
      <dsp:txXfrm>
        <a:off x="3975" y="1671480"/>
        <a:ext cx="1800000" cy="720000"/>
      </dsp:txXfrm>
    </dsp:sp>
    <dsp:sp modelId="{5981F067-E861-48EB-9C66-3E244E952A51}">
      <dsp:nvSpPr>
        <dsp:cNvPr id="0" name=""/>
        <dsp:cNvSpPr/>
      </dsp:nvSpPr>
      <dsp:spPr>
        <a:xfrm>
          <a:off x="2613975" y="591444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E03CC6-5EAA-42BB-A4EB-47388C92D77E}">
      <dsp:nvSpPr>
        <dsp:cNvPr id="0" name=""/>
        <dsp:cNvSpPr/>
      </dsp:nvSpPr>
      <dsp:spPr>
        <a:xfrm>
          <a:off x="2118975" y="167148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Massage/Transform </a:t>
          </a:r>
          <a:endParaRPr lang="en-US" sz="1700" kern="1200"/>
        </a:p>
      </dsp:txBody>
      <dsp:txXfrm>
        <a:off x="2118975" y="1671480"/>
        <a:ext cx="1800000" cy="720000"/>
      </dsp:txXfrm>
    </dsp:sp>
    <dsp:sp modelId="{F62D9679-1621-411A-BDE3-B3C3F4918885}">
      <dsp:nvSpPr>
        <dsp:cNvPr id="0" name=""/>
        <dsp:cNvSpPr/>
      </dsp:nvSpPr>
      <dsp:spPr>
        <a:xfrm>
          <a:off x="4728975" y="591444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A9F3D1-9955-476E-991B-F1A520291EE2}">
      <dsp:nvSpPr>
        <dsp:cNvPr id="0" name=""/>
        <dsp:cNvSpPr/>
      </dsp:nvSpPr>
      <dsp:spPr>
        <a:xfrm>
          <a:off x="4233975" y="167148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Create relationships </a:t>
          </a:r>
          <a:endParaRPr lang="en-US" sz="1700" kern="1200"/>
        </a:p>
      </dsp:txBody>
      <dsp:txXfrm>
        <a:off x="4233975" y="1671480"/>
        <a:ext cx="1800000" cy="720000"/>
      </dsp:txXfrm>
    </dsp:sp>
    <dsp:sp modelId="{50303F96-F66C-4E05-BC98-4159153D101A}">
      <dsp:nvSpPr>
        <dsp:cNvPr id="0" name=""/>
        <dsp:cNvSpPr/>
      </dsp:nvSpPr>
      <dsp:spPr>
        <a:xfrm>
          <a:off x="6843975" y="591444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BBDF72-31BB-44AD-8354-3530218A3661}">
      <dsp:nvSpPr>
        <dsp:cNvPr id="0" name=""/>
        <dsp:cNvSpPr/>
      </dsp:nvSpPr>
      <dsp:spPr>
        <a:xfrm>
          <a:off x="6348975" y="167148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Visualizations </a:t>
          </a:r>
          <a:endParaRPr lang="en-US" sz="1700" kern="1200"/>
        </a:p>
      </dsp:txBody>
      <dsp:txXfrm>
        <a:off x="6348975" y="1671480"/>
        <a:ext cx="1800000" cy="720000"/>
      </dsp:txXfrm>
    </dsp:sp>
    <dsp:sp modelId="{4BC7AA8D-021A-4F68-ACFE-570FB0A94A3C}">
      <dsp:nvSpPr>
        <dsp:cNvPr id="0" name=""/>
        <dsp:cNvSpPr/>
      </dsp:nvSpPr>
      <dsp:spPr>
        <a:xfrm>
          <a:off x="8958975" y="591444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3D6EC5-7B3A-4258-AE09-E751532BB940}">
      <dsp:nvSpPr>
        <dsp:cNvPr id="0" name=""/>
        <dsp:cNvSpPr/>
      </dsp:nvSpPr>
      <dsp:spPr>
        <a:xfrm>
          <a:off x="8463975" y="167148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latin typeface="Franklin Gothic Demi Cond"/>
            </a:rPr>
            <a:t>Share</a:t>
          </a:r>
        </a:p>
      </dsp:txBody>
      <dsp:txXfrm>
        <a:off x="8463975" y="1671480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31C8B-8494-4AD5-9343-6587518F6B86}">
      <dsp:nvSpPr>
        <dsp:cNvPr id="0" name=""/>
        <dsp:cNvSpPr/>
      </dsp:nvSpPr>
      <dsp:spPr>
        <a:xfrm>
          <a:off x="0" y="2626263"/>
          <a:ext cx="10515600" cy="17231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To consume content that has been shared, you’ll need either</a:t>
          </a:r>
        </a:p>
      </dsp:txBody>
      <dsp:txXfrm>
        <a:off x="0" y="2626263"/>
        <a:ext cx="10515600" cy="930480"/>
      </dsp:txXfrm>
    </dsp:sp>
    <dsp:sp modelId="{F4E26410-7BA4-4F0E-ADC3-7FF87974553E}">
      <dsp:nvSpPr>
        <dsp:cNvPr id="0" name=""/>
        <dsp:cNvSpPr/>
      </dsp:nvSpPr>
      <dsp:spPr>
        <a:xfrm>
          <a:off x="0" y="3522281"/>
          <a:ext cx="5257799" cy="79263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48260" rIns="270256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A Power BI Pro license</a:t>
          </a:r>
          <a:r>
            <a:rPr lang="en-US" sz="3800" kern="1200">
              <a:latin typeface="Calibri Light" panose="020F0302020204030204"/>
            </a:rPr>
            <a:t>*</a:t>
          </a:r>
          <a:endParaRPr lang="en-US" sz="3800" kern="1200"/>
        </a:p>
      </dsp:txBody>
      <dsp:txXfrm>
        <a:off x="0" y="3522281"/>
        <a:ext cx="5257799" cy="792631"/>
      </dsp:txXfrm>
    </dsp:sp>
    <dsp:sp modelId="{A59F09B0-F268-4192-9E1B-C0D322E9587B}">
      <dsp:nvSpPr>
        <dsp:cNvPr id="0" name=""/>
        <dsp:cNvSpPr/>
      </dsp:nvSpPr>
      <dsp:spPr>
        <a:xfrm>
          <a:off x="5257800" y="3522281"/>
          <a:ext cx="5257799" cy="792631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48260" rIns="270256" bIns="48260" numCol="1" spcCol="1270" anchor="ctr" anchorCtr="0">
          <a:noAutofit/>
        </a:bodyPr>
        <a:lstStyle/>
        <a:p>
          <a:pPr marL="0" lvl="0" indent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latin typeface="Calibri Light" panose="020F0302020204030204"/>
            </a:rPr>
            <a:t>Fabric Capacity (F64)</a:t>
          </a:r>
        </a:p>
      </dsp:txBody>
      <dsp:txXfrm>
        <a:off x="5257800" y="3522281"/>
        <a:ext cx="5257799" cy="792631"/>
      </dsp:txXfrm>
    </dsp:sp>
    <dsp:sp modelId="{5B5C7943-415A-4743-A700-B9756E4F4BC6}">
      <dsp:nvSpPr>
        <dsp:cNvPr id="0" name=""/>
        <dsp:cNvSpPr/>
      </dsp:nvSpPr>
      <dsp:spPr>
        <a:xfrm rot="10800000">
          <a:off x="0" y="1962"/>
          <a:ext cx="10515600" cy="2650147"/>
        </a:xfrm>
        <a:prstGeom prst="upArrowCallou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IN ALL CIRCUMSTANCES A POWER BI PRO LICENSE IS REQUIRED IN ORDER TO SHARE CONTENT</a:t>
          </a:r>
          <a:r>
            <a:rPr lang="en-US" sz="3200" b="1" kern="1200">
              <a:latin typeface="Calibri Light" panose="020F0302020204030204"/>
            </a:rPr>
            <a:t>*</a:t>
          </a:r>
          <a:endParaRPr lang="en-US" sz="3200" kern="1200"/>
        </a:p>
      </dsp:txBody>
      <dsp:txXfrm rot="10800000">
        <a:off x="0" y="1962"/>
        <a:ext cx="10515600" cy="17219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96819-B14B-476B-B67C-220FA67A7199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F8334-8280-428A-A976-582F1A0DC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1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F8334-8280-428A-A976-582F1A0DCD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548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F8334-8280-428A-A976-582F1A0DCD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75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F8334-8280-428A-A976-582F1A0DCD1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04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F8334-8280-428A-A976-582F1A0DCD1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33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F8334-8280-428A-A976-582F1A0DCD1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840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F8334-8280-428A-A976-582F1A0DCD1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3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F8334-8280-428A-A976-582F1A0DCD1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940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F8334-8280-428A-A976-582F1A0DCD1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384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063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9/19/2025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85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9/19/2025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1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0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93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39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08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10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95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72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132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297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80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57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15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 rtlCol="0"/>
          <a:lstStyle>
            <a:lvl1pPr marL="0" indent="0" algn="ctr" defTabSz="-18496626" rtl="0" eaLnBrk="1" fontAlgn="base" hangingPunct="1">
              <a:spcBef>
                <a:spcPct val="0"/>
              </a:spcBef>
              <a:spcAft>
                <a:spcPct val="0"/>
              </a:spcAft>
              <a:defRPr lang="en-US" sz="3733" b="1" dirty="0">
                <a:solidFill>
                  <a:srgbClr val="FF00FE"/>
                </a:solidFill>
                <a:latin typeface="Calibri"/>
                <a:ea typeface="+mj-ea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267200"/>
          </a:xfrm>
        </p:spPr>
        <p:txBody>
          <a:bodyPr rtlCol="0"/>
          <a:lstStyle>
            <a:lvl1pPr>
              <a:buClrTx/>
              <a:buFont typeface="Wingdings" pitchFamily="2" charset="2"/>
              <a:buChar char="§"/>
              <a:defRPr sz="2667" b="1">
                <a:latin typeface="Calibri" pitchFamily="34" charset="0"/>
              </a:defRPr>
            </a:lvl1pPr>
            <a:lvl2pPr>
              <a:buClrTx/>
              <a:buFont typeface="Wingdings" pitchFamily="2" charset="2"/>
              <a:buChar char="o"/>
              <a:defRPr sz="2400" b="0">
                <a:latin typeface="Calibri Light" pitchFamily="34" charset="0"/>
              </a:defRPr>
            </a:lvl2pPr>
            <a:lvl3pPr>
              <a:buClrTx/>
              <a:buFont typeface="Wingdings" pitchFamily="2" charset="2"/>
              <a:buChar char="o"/>
              <a:defRPr sz="2133" b="0">
                <a:latin typeface="Calibri Light" pitchFamily="34" charset="0"/>
              </a:defRPr>
            </a:lvl3pPr>
            <a:lvl4pPr>
              <a:buClrTx/>
              <a:buFont typeface="Wingdings" pitchFamily="2" charset="2"/>
              <a:buChar char="o"/>
              <a:defRPr sz="1867" b="0">
                <a:latin typeface="Calibri Light" pitchFamily="34" charset="0"/>
              </a:defRPr>
            </a:lvl4pPr>
            <a:lvl5pPr>
              <a:buClrTx/>
              <a:buFont typeface="Wingdings" pitchFamily="2" charset="2"/>
              <a:buChar char="o"/>
              <a:defRPr sz="1600" b="0">
                <a:latin typeface="Calibri Ligh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0915773"/>
      </p:ext>
    </p:extLst>
  </p:cSld>
  <p:clrMapOvr>
    <a:masterClrMapping/>
  </p:clrMapOvr>
  <p:transition>
    <p:fade/>
  </p:transition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CF788-66A8-40A5-BB78-D7D6DE71D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D4FC44-809E-4C20-80F9-C849EDA88C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D0410-1725-47A0-97A6-659A2C248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2566E-A220-4989-9054-6B8EC02613D5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5017F-470B-43D4-9E64-8C6FA839D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CAA27-A689-469D-8FCD-CC48BC8C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AB0-9DCF-48E7-A8B2-DB79325CB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025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037AC-BABF-488E-81F6-EF8B4CDFF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618A1-B00A-4102-8D72-4163F06BD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66796-9386-4590-A555-740B9E10C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2566E-A220-4989-9054-6B8EC02613D5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FAE18-29B0-4A8B-B986-BECA0AEAD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1E657-292D-4966-999E-6CCA3A7DE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AB0-9DCF-48E7-A8B2-DB79325CB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3013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00886-01C4-464F-B705-F4E086F0E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F3721-1F3A-4397-B8ED-40B468325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896FF-6832-4FCC-8F2D-76B82A77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2566E-A220-4989-9054-6B8EC02613D5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116FB-5886-478C-BF4D-63768A691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C0E99-FA18-4D6D-BE8F-B93D6B447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AB0-9DCF-48E7-A8B2-DB79325CB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772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676C9-AAAC-4ED3-830E-43657EDC4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EF87A-B890-4C46-B0A4-496C806573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91CDF-CF77-4128-A385-E36BA7013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CD4E08-F9A1-44FD-878F-4FC2CC393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2566E-A220-4989-9054-6B8EC02613D5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502005-1B86-441C-B9AE-7C3F698F6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69917-37A1-4F83-A8E4-0DEBF3D9A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AB0-9DCF-48E7-A8B2-DB79325CB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00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10B3E-E034-4E2A-84C2-78D3704F2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1C4D25-74C0-4B83-AD68-9F4979527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0DB0D6-B3AB-4DA2-9738-489446AE3A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B09B8B-7A0F-49C6-8FC5-A7B544E360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675077-C2E7-4BC6-96CA-97CED71EB9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F478AF-B61B-474E-8714-ADD5104E8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2566E-A220-4989-9054-6B8EC02613D5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751527-AD2C-47DF-902C-2AB09898C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0B485D-9DC5-4753-A32C-ADEA51925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AB0-9DCF-48E7-A8B2-DB79325CB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30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79E02-B274-454D-8D4B-8E710A92D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0639E6-2951-4736-9BA9-871AD2CBE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2566E-A220-4989-9054-6B8EC02613D5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00F96F-BC7C-44A1-B88E-A4D7A1E0F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D4A3AE-4C5C-4602-9343-E6B98E235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AB0-9DCF-48E7-A8B2-DB79325CB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363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7DBE00-7C2F-4E1E-9B51-468BF5F4A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2566E-A220-4989-9054-6B8EC02613D5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42D5C-C805-4DEE-AB2C-F53B7B0A2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21C6A4-D793-49D1-9255-134BB7767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AB0-9DCF-48E7-A8B2-DB79325CB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661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9DD1D-DE04-4950-82FA-471117735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8875A-F300-4D43-AECF-2D743E332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DCF0E-FA31-48F5-8DA3-DD90E2AAF7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13791-E748-458D-A7C7-373C4AC6F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2566E-A220-4989-9054-6B8EC02613D5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06093-8F11-4118-B531-4A0BD1490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FA29E4-CBAA-4C38-B356-9B5123C1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AB0-9DCF-48E7-A8B2-DB79325CB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704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9E286-0B85-4F0D-B086-3F3E52679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DBCAA5-3715-4E12-9E6B-6AD70AF3D8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7AC28-DCDF-4E32-8526-356EC95FC5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AEAED4-C47D-40FF-8B45-76340A7A8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2566E-A220-4989-9054-6B8EC02613D5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29B69-869F-4F3D-B05D-1023D7D40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EAA5BF-5FCD-4AC9-8AF9-9B6B7C768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AB0-9DCF-48E7-A8B2-DB79325CB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1756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9E3AC-ACFE-40FF-8438-4AB2ED88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BE1030-EDCC-448B-9741-A521512CD9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A32CE-AA1D-4A60-BB18-76951931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2566E-A220-4989-9054-6B8EC02613D5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33A58-819B-4DF8-91F0-0854E90F6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80D01-3085-49D7-B7EC-AAD3C050C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AB0-9DCF-48E7-A8B2-DB79325CB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638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13FE09-C956-418E-98E2-7FB4CBB4CE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6C5862-7C2B-4C8C-BC6B-19F713925D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A1932-465A-4E61-9BCA-A91E51D5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2566E-A220-4989-9054-6B8EC02613D5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DCE5F-5343-4347-B701-5B5EFCDA3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F4387-8F58-4702-A767-60991904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44AB0-9DCF-48E7-A8B2-DB79325CB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48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718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710" r:id="rId2"/>
    <p:sldLayoutId id="2147483711" r:id="rId3"/>
    <p:sldLayoutId id="214748372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CD127-C700-4A63-A1BB-659FCD019172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40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3BF98E-BB33-41D3-A7BC-1C1C72388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1B7151-A04D-443C-8A9B-6A352746C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1B009-2CAA-4A25-AF2D-31640A3563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2566E-A220-4989-9054-6B8EC02613D5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2C32E-DE65-4C53-82F7-A890F4AA6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AE6DC-0C4F-4AA4-ABFB-C41321A060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44AB0-9DCF-48E7-A8B2-DB79325CB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6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Relationship Id="rId4" Type="http://schemas.openxmlformats.org/officeDocument/2006/relationships/hyperlink" Target="http://en.wikipedia.org/wiki/File:Pittsburgh_view-from-incline_sm.jpg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pixabay.com/en/labyrinth-problem-perplexity-maze-257509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us/power-platform/products/power-bi/pricing?msockid=2cbe86a6fefd6e05211a9494ffb26fcf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rcinet.ca/en/2020/12/21/people-participate-in-a-demonstration-in-montreal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qlbi.com/" TargetMode="External"/><Relationship Id="rId3" Type="http://schemas.openxmlformats.org/officeDocument/2006/relationships/hyperlink" Target="https://www.youtube.com/@GuyInACube" TargetMode="External"/><Relationship Id="rId7" Type="http://schemas.openxmlformats.org/officeDocument/2006/relationships/hyperlink" Target="https://www.youtube.com/@PragmaticWork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ax.guide/" TargetMode="External"/><Relationship Id="rId5" Type="http://schemas.openxmlformats.org/officeDocument/2006/relationships/hyperlink" Target="https://learn.microsoft.com/en-us/power-bi/fundamentals/desktop-get-the-desktop" TargetMode="External"/><Relationship Id="rId10" Type="http://schemas.openxmlformats.org/officeDocument/2006/relationships/hyperlink" Target="https://github.com/microsoft/powerbi-desktop-samples/tree/main/Sample%20Reports" TargetMode="External"/><Relationship Id="rId4" Type="http://schemas.openxmlformats.org/officeDocument/2006/relationships/hyperlink" Target="https://learn.microsoft.com/en-us/power-bi/" TargetMode="External"/><Relationship Id="rId9" Type="http://schemas.openxmlformats.org/officeDocument/2006/relationships/hyperlink" Target="https://www.youtube.com/@CurbalEN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epages.bifocal.show/2018/01%20/using-power-bi-to-report-on-person-fields-in-sharepoint/" TargetMode="External"/><Relationship Id="rId7" Type="http://schemas.openxmlformats.org/officeDocument/2006/relationships/hyperlink" Target="https://whitepages.bifocal.show/2018/04/using-powerbi-report-lookup-fields-sharepoint/" TargetMode="External"/><Relationship Id="rId2" Type="http://schemas.openxmlformats.org/officeDocument/2006/relationships/hyperlink" Target="https://whitepages.bifocal.show/2018/01%20/using-power-bi-to-report-on-multi-value-sharepoint-fields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hitepages.bifocal.show/2018/04/powerbi-report-hyperlink-picture-fields-sharepoint/" TargetMode="External"/><Relationship Id="rId5" Type="http://schemas.openxmlformats.org/officeDocument/2006/relationships/hyperlink" Target="https://whitepages.bifocal.show/2018/04/power-bi-report-rich-text-sharepoint/" TargetMode="External"/><Relationship Id="rId4" Type="http://schemas.openxmlformats.org/officeDocument/2006/relationships/hyperlink" Target="https://whitepages.bifocal.show/2018/04/using-powerbi-report-managed-metadata-fields-sharepoin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E18F6E8B-15ED-43C7-94BA-91549A65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38905C-605C-AF01-BF4A-766743580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810" y="3023754"/>
            <a:ext cx="4900144" cy="2736965"/>
          </a:xfrm>
        </p:spPr>
        <p:txBody>
          <a:bodyPr anchor="t">
            <a:normAutofit/>
          </a:bodyPr>
          <a:lstStyle/>
          <a:p>
            <a:pPr algn="l"/>
            <a:r>
              <a:rPr lang="en-US" sz="5400">
                <a:ea typeface="Calibri Light"/>
                <a:cs typeface="Calibri Light"/>
              </a:rPr>
              <a:t>Beginners Guide to Power BI</a:t>
            </a:r>
            <a:endParaRPr lang="en-US" sz="5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2A374-22EF-6A3E-2214-3B305C8E66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809" y="1016076"/>
            <a:ext cx="490014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2000" b="1">
                <a:ea typeface="Calibri"/>
                <a:cs typeface="Calibri"/>
              </a:rPr>
              <a:t>Scott Shearer MVP, MCT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04803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089A89A-1E9C-4761-9DFF-53C275FBF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257770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yellow rectangular shapes on a white background&#10;&#10;Description automatically generated">
            <a:extLst>
              <a:ext uri="{FF2B5EF4-FFF2-40B4-BE49-F238E27FC236}">
                <a16:creationId xmlns:a16="http://schemas.microsoft.com/office/drawing/2014/main" id="{52A4DD7C-01B4-285D-2514-48E018F7C1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46" r="-1" b="341"/>
          <a:stretch>
            <a:fillRect/>
          </a:stretch>
        </p:blipFill>
        <p:spPr>
          <a:xfrm>
            <a:off x="7114162" y="471758"/>
            <a:ext cx="4324849" cy="2551986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0" y="3462252"/>
            <a:ext cx="4837176" cy="29799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ogo">
            <a:extLst>
              <a:ext uri="{FF2B5EF4-FFF2-40B4-BE49-F238E27FC236}">
                <a16:creationId xmlns:a16="http://schemas.microsoft.com/office/drawing/2014/main" id="{EB550273-51A8-60E7-8105-7E4659FEE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869" y="3465397"/>
            <a:ext cx="4439104" cy="28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70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E6750D7-A25A-43B4-B85F-E97197E65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78408"/>
            <a:ext cx="405653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Scott Shearer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8FDFE2-2872-412F-B1CB-F079B80B1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2359152"/>
            <a:ext cx="4056530" cy="3429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/>
              <a:t>Microsoft MVP</a:t>
            </a:r>
          </a:p>
          <a:p>
            <a:r>
              <a:rPr lang="en-US" sz="1800">
                <a:ea typeface="Calibri"/>
                <a:cs typeface="Calibri"/>
              </a:rPr>
              <a:t>Microsoft Office Specialist Master</a:t>
            </a:r>
            <a:endParaRPr lang="en-US" sz="1800"/>
          </a:p>
          <a:p>
            <a:r>
              <a:rPr lang="en-US" sz="1800">
                <a:ea typeface="Calibri"/>
                <a:cs typeface="Calibri"/>
              </a:rPr>
              <a:t>Power BI Data Analyst Associate</a:t>
            </a:r>
            <a:endParaRPr lang="en-US" sz="1800"/>
          </a:p>
          <a:p>
            <a:r>
              <a:rPr lang="en-US" sz="1800"/>
              <a:t>Microsoft Certified Trainer</a:t>
            </a:r>
            <a:endParaRPr lang="en-US" sz="1800">
              <a:ea typeface="Calibri" panose="020F0502020204030204"/>
              <a:cs typeface="Calibri" panose="020F0502020204030204"/>
            </a:endParaRPr>
          </a:p>
          <a:p>
            <a:r>
              <a:rPr lang="en-US" sz="1800"/>
              <a:t>Scott@M365Scott.com</a:t>
            </a:r>
            <a:endParaRPr lang="en-US" sz="1800">
              <a:ea typeface="Calibri" panose="020F0502020204030204"/>
              <a:cs typeface="Calibri" panose="020F0502020204030204"/>
            </a:endParaRPr>
          </a:p>
          <a:p>
            <a:endParaRPr lang="en-US" sz="180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32C4537-29B8-4DBD-A160-E316BE878DC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553" y="1871606"/>
            <a:ext cx="2873668" cy="1885764"/>
          </a:xfrm>
          <a:prstGeom prst="rect">
            <a:avLst/>
          </a:prstGeom>
        </p:spPr>
      </p:pic>
      <p:pic>
        <p:nvPicPr>
          <p:cNvPr id="12" name="Picture 10" descr="See the source image">
            <a:extLst>
              <a:ext uri="{FF2B5EF4-FFF2-40B4-BE49-F238E27FC236}">
                <a16:creationId xmlns:a16="http://schemas.microsoft.com/office/drawing/2014/main" id="{733D31CF-6FF7-4660-8A4B-995E2E01D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5612" y="739829"/>
            <a:ext cx="2873668" cy="115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8D184CC-780F-4C7B-BC92-B917B20662D4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664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group of people sitting on a bench in a living room&#10;&#10;Description automatically generated">
            <a:extLst>
              <a:ext uri="{FF2B5EF4-FFF2-40B4-BE49-F238E27FC236}">
                <a16:creationId xmlns:a16="http://schemas.microsoft.com/office/drawing/2014/main" id="{579DD44F-8B09-D383-7A6C-D0AA0F0F07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23" r="18154" b="-2"/>
          <a:stretch/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8" name="Picture 7" descr="A train going down a hill over a river with Duquesne Incline in the background&#10;&#10;Description automatically generated">
            <a:extLst>
              <a:ext uri="{FF2B5EF4-FFF2-40B4-BE49-F238E27FC236}">
                <a16:creationId xmlns:a16="http://schemas.microsoft.com/office/drawing/2014/main" id="{07C62CA8-5C6C-FB1C-CF27-C28E843A7A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1630" r="13900" b="-1"/>
          <a:stretch/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53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Logo&#10;&#10;Description automatically generated">
            <a:extLst>
              <a:ext uri="{FF2B5EF4-FFF2-40B4-BE49-F238E27FC236}">
                <a16:creationId xmlns:a16="http://schemas.microsoft.com/office/drawing/2014/main" id="{47C95CDC-C4AA-5B77-B28A-97EF5B800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02" y="152400"/>
            <a:ext cx="2867595" cy="184816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AF0C04A-59CB-0522-D156-6C1FF4BC533B}"/>
              </a:ext>
            </a:extLst>
          </p:cNvPr>
          <p:cNvSpPr txBox="1"/>
          <p:nvPr/>
        </p:nvSpPr>
        <p:spPr>
          <a:xfrm>
            <a:off x="0" y="2185886"/>
            <a:ext cx="12192000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Please thank our sponsors</a:t>
            </a:r>
          </a:p>
        </p:txBody>
      </p:sp>
      <p:pic>
        <p:nvPicPr>
          <p:cNvPr id="5" name="Picture 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0C3CE7C-1A16-1CC9-6D52-22E28C82D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117" y="2872705"/>
            <a:ext cx="3089848" cy="2207034"/>
          </a:xfrm>
          <a:prstGeom prst="rect">
            <a:avLst/>
          </a:prstGeom>
        </p:spPr>
      </p:pic>
      <p:pic>
        <p:nvPicPr>
          <p:cNvPr id="9" name="Picture 8" descr="A black rectangle with blue text&#10;&#10;AI-generated content may be incorrect.">
            <a:extLst>
              <a:ext uri="{FF2B5EF4-FFF2-40B4-BE49-F238E27FC236}">
                <a16:creationId xmlns:a16="http://schemas.microsoft.com/office/drawing/2014/main" id="{C987BB63-BA05-E828-EEFC-4BE658FA9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10" b="25524"/>
          <a:stretch>
            <a:fillRect/>
          </a:stretch>
        </p:blipFill>
        <p:spPr>
          <a:xfrm>
            <a:off x="6030272" y="3154999"/>
            <a:ext cx="3649099" cy="1148609"/>
          </a:xfrm>
          <a:prstGeom prst="rect">
            <a:avLst/>
          </a:prstGeom>
        </p:spPr>
      </p:pic>
      <p:pic>
        <p:nvPicPr>
          <p:cNvPr id="12" name="Picture 11" descr="A logo for a company&#10;&#10;AI-generated content may be incorrect.">
            <a:extLst>
              <a:ext uri="{FF2B5EF4-FFF2-40B4-BE49-F238E27FC236}">
                <a16:creationId xmlns:a16="http://schemas.microsoft.com/office/drawing/2014/main" id="{045F476D-CE58-F782-3690-E662A0E77E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42" b="25622"/>
          <a:stretch>
            <a:fillRect/>
          </a:stretch>
        </p:blipFill>
        <p:spPr>
          <a:xfrm>
            <a:off x="6215071" y="4366868"/>
            <a:ext cx="3333750" cy="1148609"/>
          </a:xfrm>
          <a:prstGeom prst="rect">
            <a:avLst/>
          </a:prstGeom>
        </p:spPr>
      </p:pic>
      <p:pic>
        <p:nvPicPr>
          <p:cNvPr id="14" name="Picture 13" descr="A red logo with a white background&#10;&#10;AI-generated content may be incorrect.">
            <a:extLst>
              <a:ext uri="{FF2B5EF4-FFF2-40B4-BE49-F238E27FC236}">
                <a16:creationId xmlns:a16="http://schemas.microsoft.com/office/drawing/2014/main" id="{96C88041-8B5B-7071-F01B-E3DA29E935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05" b="26145"/>
          <a:stretch>
            <a:fillRect/>
          </a:stretch>
        </p:blipFill>
        <p:spPr>
          <a:xfrm>
            <a:off x="8534400" y="5622242"/>
            <a:ext cx="2590322" cy="983401"/>
          </a:xfrm>
          <a:prstGeom prst="rect">
            <a:avLst/>
          </a:prstGeom>
        </p:spPr>
      </p:pic>
      <p:pic>
        <p:nvPicPr>
          <p:cNvPr id="16" name="Picture 15" descr="A blue circle with white letters&#10;&#10;AI-generated content may be incorrect.">
            <a:extLst>
              <a:ext uri="{FF2B5EF4-FFF2-40B4-BE49-F238E27FC236}">
                <a16:creationId xmlns:a16="http://schemas.microsoft.com/office/drawing/2014/main" id="{B3E88680-5382-127E-FCD1-8BCB861AD6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072" y="3143869"/>
            <a:ext cx="2300264" cy="1643046"/>
          </a:xfrm>
          <a:prstGeom prst="rect">
            <a:avLst/>
          </a:prstGeom>
        </p:spPr>
      </p:pic>
      <p:pic>
        <p:nvPicPr>
          <p:cNvPr id="19" name="Picture 18" descr="A logo for a security company&#10;&#10;AI-generated content may be incorrect.">
            <a:extLst>
              <a:ext uri="{FF2B5EF4-FFF2-40B4-BE49-F238E27FC236}">
                <a16:creationId xmlns:a16="http://schemas.microsoft.com/office/drawing/2014/main" id="{934334AB-EDE9-2B10-035F-98090336AA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78" y="2697793"/>
            <a:ext cx="3333750" cy="2381250"/>
          </a:xfrm>
          <a:prstGeom prst="rect">
            <a:avLst/>
          </a:prstGeom>
        </p:spPr>
      </p:pic>
      <p:pic>
        <p:nvPicPr>
          <p:cNvPr id="21" name="Picture 20" descr="A logo for a software company&#10;&#10;AI-generated content may be incorrect.">
            <a:extLst>
              <a:ext uri="{FF2B5EF4-FFF2-40B4-BE49-F238E27FC236}">
                <a16:creationId xmlns:a16="http://schemas.microsoft.com/office/drawing/2014/main" id="{B04DA69A-5383-D11B-9249-4965D887CB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539" y="4956554"/>
            <a:ext cx="2434281" cy="1738772"/>
          </a:xfrm>
          <a:prstGeom prst="rect">
            <a:avLst/>
          </a:prstGeom>
        </p:spPr>
      </p:pic>
      <p:pic>
        <p:nvPicPr>
          <p:cNvPr id="3" name="Picture 2" descr="A logo with a red and black triangle&#10;&#10;AI-generated content may be incorrect.">
            <a:extLst>
              <a:ext uri="{FF2B5EF4-FFF2-40B4-BE49-F238E27FC236}">
                <a16:creationId xmlns:a16="http://schemas.microsoft.com/office/drawing/2014/main" id="{4C03BA69-8A0F-E8F4-378A-0070403BDB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89" b="30365"/>
          <a:stretch>
            <a:fillRect/>
          </a:stretch>
        </p:blipFill>
        <p:spPr>
          <a:xfrm>
            <a:off x="189991" y="4956554"/>
            <a:ext cx="3334216" cy="91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9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9714" y="353160"/>
            <a:ext cx="7091300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Submit session feedback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31ED5DB1-2944-3749-8E9B-CD9118665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748" y="2725526"/>
            <a:ext cx="4439104" cy="2863218"/>
          </a:xfrm>
          <a:prstGeom prst="rect">
            <a:avLst/>
          </a:prstGeom>
        </p:spPr>
      </p:pic>
      <p:pic>
        <p:nvPicPr>
          <p:cNvPr id="3" name="Picture 2" descr="A qr code with a few squares&#10;&#10;AI-generated content may be incorrect.">
            <a:extLst>
              <a:ext uri="{FF2B5EF4-FFF2-40B4-BE49-F238E27FC236}">
                <a16:creationId xmlns:a16="http://schemas.microsoft.com/office/drawing/2014/main" id="{E2B3B0C8-8ED1-0582-BD3A-D865F027F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895600"/>
            <a:ext cx="2631923" cy="25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38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28B76-60F9-1100-884F-E020CAF95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Beginners Guide to Power BI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59C3A-1D52-A8D9-25B3-8E9E889A0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000" b="0" i="0">
                <a:solidFill>
                  <a:srgbClr val="111111"/>
                </a:solidFill>
                <a:effectLst/>
                <a:latin typeface="Arial"/>
                <a:ea typeface="+mn-lt"/>
                <a:cs typeface="Arial"/>
              </a:rPr>
              <a:t>This session will provide you with the knowledge that you need to quickly become productive using Power BI.</a:t>
            </a:r>
            <a:br>
              <a:rPr lang="en-US" sz="2000">
                <a:latin typeface="Arial"/>
                <a:ea typeface="+mn-lt"/>
                <a:cs typeface="Arial"/>
              </a:rPr>
            </a:br>
            <a:br>
              <a:rPr lang="en-US" sz="2000">
                <a:latin typeface="Arial"/>
                <a:ea typeface="+mn-lt"/>
                <a:cs typeface="Arial"/>
              </a:rPr>
            </a:br>
            <a:r>
              <a:rPr lang="en-US" sz="2000" b="0" i="0">
                <a:solidFill>
                  <a:srgbClr val="111111"/>
                </a:solidFill>
                <a:effectLst/>
                <a:latin typeface="Arial"/>
                <a:ea typeface="+mn-lt"/>
                <a:cs typeface="Arial"/>
              </a:rPr>
              <a:t>You will be introduced to:</a:t>
            </a:r>
            <a:br>
              <a:rPr lang="en-US" sz="2000">
                <a:latin typeface="Arial"/>
                <a:ea typeface="+mn-lt"/>
                <a:cs typeface="Arial"/>
              </a:rPr>
            </a:br>
            <a:r>
              <a:rPr lang="en-US" sz="2000" b="0" i="0">
                <a:solidFill>
                  <a:srgbClr val="111111"/>
                </a:solidFill>
                <a:effectLst/>
                <a:latin typeface="Arial"/>
                <a:ea typeface="+mn-lt"/>
                <a:cs typeface="Arial"/>
              </a:rPr>
              <a:t>- Power BI licensing</a:t>
            </a:r>
            <a:br>
              <a:rPr lang="en-US" sz="2000">
                <a:latin typeface="Arial"/>
                <a:ea typeface="+mn-lt"/>
                <a:cs typeface="Arial"/>
              </a:rPr>
            </a:br>
            <a:r>
              <a:rPr lang="en-US" sz="2000" b="0" i="0">
                <a:solidFill>
                  <a:srgbClr val="111111"/>
                </a:solidFill>
                <a:effectLst/>
                <a:latin typeface="Arial"/>
                <a:ea typeface="+mn-lt"/>
                <a:cs typeface="Arial"/>
              </a:rPr>
              <a:t>- Power BI Components</a:t>
            </a:r>
            <a:br>
              <a:rPr lang="en-US" sz="2000">
                <a:latin typeface="Arial"/>
                <a:ea typeface="+mn-lt"/>
                <a:cs typeface="Arial"/>
              </a:rPr>
            </a:br>
            <a:r>
              <a:rPr lang="en-US" sz="2000" b="0" i="0">
                <a:solidFill>
                  <a:srgbClr val="111111"/>
                </a:solidFill>
                <a:effectLst/>
                <a:latin typeface="Arial"/>
                <a:ea typeface="+mn-lt"/>
                <a:cs typeface="Arial"/>
              </a:rPr>
              <a:t>- Using the Power BI Desktop app</a:t>
            </a:r>
            <a:br>
              <a:rPr lang="en-US" sz="2000">
                <a:latin typeface="Arial"/>
                <a:ea typeface="+mn-lt"/>
                <a:cs typeface="Arial"/>
              </a:rPr>
            </a:br>
            <a:r>
              <a:rPr lang="en-US" sz="2000" b="0" i="0">
                <a:solidFill>
                  <a:srgbClr val="111111"/>
                </a:solidFill>
                <a:effectLst/>
                <a:latin typeface="Arial"/>
                <a:ea typeface="+mn-lt"/>
                <a:cs typeface="Arial"/>
              </a:rPr>
              <a:t>- Using the Power BI Service</a:t>
            </a:r>
            <a:br>
              <a:rPr lang="en-US" sz="2000">
                <a:latin typeface="Arial"/>
                <a:ea typeface="+mn-lt"/>
                <a:cs typeface="Arial"/>
              </a:rPr>
            </a:br>
            <a:r>
              <a:rPr lang="en-US" sz="2000" b="0" i="0">
                <a:solidFill>
                  <a:srgbClr val="111111"/>
                </a:solidFill>
                <a:effectLst/>
                <a:latin typeface="Arial"/>
                <a:ea typeface="+mn-lt"/>
                <a:cs typeface="Arial"/>
              </a:rPr>
              <a:t>- How to create reports and dashboards</a:t>
            </a:r>
            <a:br>
              <a:rPr lang="en-US" sz="2000">
                <a:latin typeface="Arial"/>
                <a:ea typeface="+mn-lt"/>
                <a:cs typeface="Arial"/>
              </a:rPr>
            </a:br>
            <a:r>
              <a:rPr lang="en-US" sz="2000" b="0" i="0">
                <a:solidFill>
                  <a:srgbClr val="111111"/>
                </a:solidFill>
                <a:effectLst/>
                <a:latin typeface="Arial"/>
                <a:ea typeface="+mn-lt"/>
                <a:cs typeface="Arial"/>
              </a:rPr>
              <a:t>- Learning Resources</a:t>
            </a:r>
            <a:br>
              <a:rPr lang="en-US" sz="2000">
                <a:latin typeface="Arial"/>
                <a:ea typeface="+mn-lt"/>
                <a:cs typeface="Arial"/>
              </a:rPr>
            </a:br>
            <a:br>
              <a:rPr lang="en-US" sz="2000">
                <a:latin typeface="Arial"/>
                <a:ea typeface="+mn-lt"/>
                <a:cs typeface="Arial"/>
              </a:rPr>
            </a:br>
            <a:r>
              <a:rPr lang="en-US" sz="2000" b="0" i="0">
                <a:solidFill>
                  <a:srgbClr val="111111"/>
                </a:solidFill>
                <a:effectLst/>
                <a:latin typeface="Arial"/>
                <a:ea typeface="+mn-lt"/>
                <a:cs typeface="Arial"/>
              </a:rPr>
              <a:t>Don't have a Power BI license? You can start using Power BI for free!</a:t>
            </a:r>
            <a:br>
              <a:rPr lang="en-US" sz="2000">
                <a:latin typeface="Arial"/>
                <a:ea typeface="+mn-lt"/>
                <a:cs typeface="Arial"/>
              </a:rPr>
            </a:br>
            <a:br>
              <a:rPr lang="en-US" sz="2000">
                <a:latin typeface="Arial"/>
                <a:ea typeface="+mn-lt"/>
                <a:cs typeface="Arial"/>
              </a:rPr>
            </a:br>
            <a:r>
              <a:rPr lang="en-US" sz="2000" b="0" i="0">
                <a:solidFill>
                  <a:srgbClr val="111111"/>
                </a:solidFill>
                <a:effectLst/>
                <a:latin typeface="Arial"/>
                <a:ea typeface="+mn-lt"/>
                <a:cs typeface="Arial"/>
              </a:rPr>
              <a:t>Attend this demo-rich session and get started with Power BI!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endParaRPr lang="en-US">
              <a:solidFill>
                <a:srgbClr val="11111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9007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6FD8C9-DFEF-1B93-DA7D-ADAFF0090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99" y="0"/>
            <a:ext cx="11680802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90268EE-01E7-6BB1-0520-EC7273D5C191}"/>
              </a:ext>
            </a:extLst>
          </p:cNvPr>
          <p:cNvSpPr/>
          <p:nvPr/>
        </p:nvSpPr>
        <p:spPr>
          <a:xfrm>
            <a:off x="2847109" y="5728854"/>
            <a:ext cx="6497782" cy="6511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kern="1200">
                <a:latin typeface="+mj-lt"/>
                <a:ea typeface="+mj-ea"/>
                <a:cs typeface="+mj-cs"/>
              </a:rPr>
              <a:t>Power BI </a:t>
            </a:r>
            <a:r>
              <a:rPr lang="en-US" sz="1800"/>
              <a:t>Community</a:t>
            </a:r>
            <a:r>
              <a:rPr lang="en-US" sz="1800" kern="1200">
                <a:latin typeface="+mj-lt"/>
                <a:ea typeface="+mj-ea"/>
                <a:cs typeface="+mj-cs"/>
              </a:rPr>
              <a:t> Site</a:t>
            </a:r>
            <a:br>
              <a:rPr lang="en-US" sz="1800" kern="1200"/>
            </a:br>
            <a:r>
              <a:rPr lang="en-US" sz="1800" kern="1200"/>
              <a:t>https://community.fabric.microsoft.com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95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Diagram of the software as a service foundation beneath the different experiences of Fabric.">
            <a:extLst>
              <a:ext uri="{FF2B5EF4-FFF2-40B4-BE49-F238E27FC236}">
                <a16:creationId xmlns:a16="http://schemas.microsoft.com/office/drawing/2014/main" id="{4EA4CBD2-2BFB-BC50-47AC-021E76979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14451"/>
            <a:ext cx="11277600" cy="422909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EC83639-8266-617A-1C73-B9729FC61400}"/>
              </a:ext>
            </a:extLst>
          </p:cNvPr>
          <p:cNvSpPr/>
          <p:nvPr/>
        </p:nvSpPr>
        <p:spPr>
          <a:xfrm>
            <a:off x="2294105" y="155268"/>
            <a:ext cx="6767593" cy="91698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ea typeface="Calibri"/>
                <a:cs typeface="Calibri"/>
              </a:rPr>
              <a:t>Microsoft Fabric</a:t>
            </a:r>
            <a:endParaRPr lang="en-US" sz="200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58171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09BB04-8280-9FD3-A618-F02CD588A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ea typeface="Calibri Light"/>
                <a:cs typeface="Calibri Light"/>
              </a:rPr>
              <a:t>Microsoft Fabric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A036B43-299D-53DE-1DC8-713FDE53F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b="1">
                <a:ea typeface="+mn-lt"/>
                <a:cs typeface="+mn-lt"/>
              </a:rPr>
              <a:t>Unified Analytics Platform</a:t>
            </a:r>
            <a:r>
              <a:rPr lang="en-US" sz="2400">
                <a:ea typeface="+mn-lt"/>
                <a:cs typeface="+mn-lt"/>
              </a:rPr>
              <a:t>: Microsoft Fabric integrates data movement, processing, ingestion, transformation, and visualization into a single, end-to-end analytics solution.</a:t>
            </a:r>
            <a:endParaRPr lang="en-US" sz="2400">
              <a:ea typeface="Calibri" panose="020F0502020204030204"/>
              <a:cs typeface="Calibri" panose="020F0502020204030204"/>
            </a:endParaRPr>
          </a:p>
          <a:p>
            <a:r>
              <a:rPr lang="en-US" sz="2400" b="1">
                <a:ea typeface="+mn-lt"/>
                <a:cs typeface="+mn-lt"/>
              </a:rPr>
              <a:t>Centralized Data Management</a:t>
            </a:r>
            <a:r>
              <a:rPr lang="en-US" sz="2400">
                <a:ea typeface="+mn-lt"/>
                <a:cs typeface="+mn-lt"/>
              </a:rPr>
              <a:t>: With </a:t>
            </a:r>
            <a:r>
              <a:rPr lang="en-US" sz="2400" b="1" err="1">
                <a:ea typeface="+mn-lt"/>
                <a:cs typeface="+mn-lt"/>
              </a:rPr>
              <a:t>OneLake</a:t>
            </a:r>
            <a:r>
              <a:rPr lang="en-US" sz="2400">
                <a:ea typeface="+mn-lt"/>
                <a:cs typeface="+mn-lt"/>
              </a:rPr>
              <a:t>, Fabric offers a unified data lake, simplifying governance, sharing, and access across an organization.</a:t>
            </a:r>
            <a:endParaRPr lang="en-US" sz="2400"/>
          </a:p>
          <a:p>
            <a:endParaRPr lang="en-US" sz="2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7472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6708FAB-3898-47A9-B05A-AB9ECBD9E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E914DD-00EB-EE44-7C21-C918B732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8" y="457201"/>
            <a:ext cx="10117810" cy="1150470"/>
          </a:xfrm>
        </p:spPr>
        <p:txBody>
          <a:bodyPr anchor="b">
            <a:normAutofit/>
          </a:bodyPr>
          <a:lstStyle/>
          <a:p>
            <a:r>
              <a:rPr lang="en-US" sz="4000">
                <a:ea typeface="Calibri Light"/>
                <a:cs typeface="Calibri Light"/>
              </a:rPr>
              <a:t>Power BI desktop app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5E17D-DCFE-FBC8-63E6-EEDC9ADD1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286" y="1980775"/>
            <a:ext cx="6001836" cy="363282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Calibri"/>
                <a:cs typeface="Calibri"/>
              </a:rPr>
              <a:t>Data visualization tool</a:t>
            </a:r>
          </a:p>
          <a:p>
            <a:r>
              <a:rPr lang="en-US">
                <a:ea typeface="Calibri"/>
                <a:cs typeface="Calibri"/>
              </a:rPr>
              <a:t>Connect to/import disparate data sources</a:t>
            </a:r>
          </a:p>
          <a:p>
            <a:r>
              <a:rPr lang="en-US">
                <a:ea typeface="Calibri"/>
                <a:cs typeface="Calibri"/>
              </a:rPr>
              <a:t>"Clean-up"/Transform data</a:t>
            </a:r>
          </a:p>
          <a:p>
            <a:r>
              <a:rPr lang="en-US">
                <a:ea typeface="Calibri"/>
                <a:cs typeface="Calibri"/>
              </a:rPr>
              <a:t>Create relationships</a:t>
            </a:r>
          </a:p>
          <a:p>
            <a:r>
              <a:rPr lang="en-US">
                <a:ea typeface="Calibri"/>
                <a:cs typeface="Calibri"/>
              </a:rPr>
              <a:t>Create reports using visualizations</a:t>
            </a:r>
          </a:p>
          <a:p>
            <a:r>
              <a:rPr lang="en-US">
                <a:ea typeface="Calibri"/>
                <a:cs typeface="Calibri"/>
              </a:rPr>
              <a:t>Publish reports to the Power BI service</a:t>
            </a:r>
          </a:p>
          <a:p>
            <a:r>
              <a:rPr lang="en-US" b="1" u="sng">
                <a:ea typeface="Calibri"/>
                <a:cs typeface="Calibri"/>
              </a:rPr>
              <a:t>FREE</a:t>
            </a:r>
          </a:p>
        </p:txBody>
      </p:sp>
      <p:pic>
        <p:nvPicPr>
          <p:cNvPr id="4" name="Picture 3" descr="A yellow rectangular shapes on a white background&#10;&#10;Description automatically generated">
            <a:extLst>
              <a:ext uri="{FF2B5EF4-FFF2-40B4-BE49-F238E27FC236}">
                <a16:creationId xmlns:a16="http://schemas.microsoft.com/office/drawing/2014/main" id="{9B1BEF11-9AE9-6A01-7C0C-BF3A278D54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24" r="16779" b="-1"/>
          <a:stretch/>
        </p:blipFill>
        <p:spPr>
          <a:xfrm>
            <a:off x="7646838" y="1980775"/>
            <a:ext cx="3748858" cy="363282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E438CA0-CB4D-4C94-8C39-9C7FC9BBE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2C05E3-84E7-4957-95EF-B471CBF71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4076698" cy="464399"/>
          </a:xfrm>
          <a:prstGeom prst="rect">
            <a:avLst/>
          </a:prstGeom>
          <a:gradFill>
            <a:gsLst>
              <a:gs pos="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41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BE39F-759C-4E51-A708-03A5555F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Getting Power BI Desktop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C2828-9FB3-48E0-A509-ACCAC07D0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Free!!</a:t>
            </a:r>
          </a:p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2ACEB7A-1E4C-474E-9D53-0A30A52AD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775"/>
            <a:ext cx="121920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232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08CB1-C8DC-F9B8-5A47-64E89484A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/>
          </a:bodyPr>
          <a:lstStyle/>
          <a:p>
            <a:r>
              <a:rPr lang="en-US" sz="4000">
                <a:ea typeface="Calibri Light"/>
                <a:cs typeface="Calibri Light"/>
              </a:rPr>
              <a:t>Power BI Service</a:t>
            </a:r>
            <a:endParaRPr lang="en-US" sz="400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5AA3234F-7EC5-0158-8C33-5B35D685AC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292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2043F-F925-0DFD-EF33-8DC818405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8"/>
            <a:ext cx="2942813" cy="35402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ea typeface="Calibri"/>
                <a:cs typeface="Calibri"/>
              </a:rPr>
              <a:t>Share reports</a:t>
            </a:r>
          </a:p>
          <a:p>
            <a:r>
              <a:rPr lang="en-US" sz="2400">
                <a:ea typeface="Calibri"/>
                <a:cs typeface="Calibri"/>
              </a:rPr>
              <a:t>Create and share dashboards</a:t>
            </a:r>
          </a:p>
          <a:p>
            <a:r>
              <a:rPr lang="en-US" sz="2400">
                <a:ea typeface="Calibri"/>
                <a:cs typeface="Calibri"/>
              </a:rPr>
              <a:t>Additional functionality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65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E1312-F80D-4E0C-8DC5-F4B4105DC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Power BI process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5EA38D2-6CBF-4705-B46D-62E9215CD5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1995065"/>
              </p:ext>
            </p:extLst>
          </p:nvPr>
        </p:nvGraphicFramePr>
        <p:xfrm>
          <a:off x="960438" y="2749621"/>
          <a:ext cx="10267950" cy="2982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69835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standing next to a maze">
            <a:extLst>
              <a:ext uri="{FF2B5EF4-FFF2-40B4-BE49-F238E27FC236}">
                <a16:creationId xmlns:a16="http://schemas.microsoft.com/office/drawing/2014/main" id="{059DA8FD-9C31-7FCB-E52D-A5A00F8C1E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47A214-9F8C-0AD3-03CC-B4F4A1EEE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Power BI Licensing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E3F99-5F07-8181-5EDD-9D1D1A1ED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4800">
                <a:solidFill>
                  <a:srgbClr val="FFFFFF"/>
                </a:solidFill>
              </a:rPr>
              <a:t>It’s complicated…</a:t>
            </a:r>
          </a:p>
        </p:txBody>
      </p:sp>
    </p:spTree>
    <p:extLst>
      <p:ext uri="{BB962C8B-B14F-4D97-AF65-F5344CB8AC3E}">
        <p14:creationId xmlns:p14="http://schemas.microsoft.com/office/powerpoint/2010/main" val="31714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EBC95F-8430-1906-3FD8-DB7EEB518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sz="3600"/>
              <a:t>Viewing Published Power BI Content</a:t>
            </a:r>
            <a:br>
              <a:rPr lang="en-US" sz="3600"/>
            </a:br>
            <a:endParaRPr lang="en-US" sz="3600"/>
          </a:p>
        </p:txBody>
      </p:sp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3D7572BD-16B0-7B46-1B22-33DFAE1C36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660022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6895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189CCB6-851F-9EE4-237F-FEED80B58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67"/>
          <a:stretch/>
        </p:blipFill>
        <p:spPr>
          <a:xfrm>
            <a:off x="-3047" y="0"/>
            <a:ext cx="12191999" cy="68580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87F241-9A39-98C7-22E4-038DA2B4A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Power BI and Fabric Pricing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5F723-39DE-3A77-203D-94621534D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051" y="4668982"/>
            <a:ext cx="10058400" cy="6857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>
                <a:solidFill>
                  <a:srgbClr val="FFFFFF"/>
                </a:solidFill>
                <a:hlinkClick r:id="rId3"/>
              </a:rPr>
              <a:t>Power BI: Pricing Plan | Microsoft Power Platform</a:t>
            </a:r>
            <a:endParaRPr lang="en-US"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33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holding signs and flags">
            <a:extLst>
              <a:ext uri="{FF2B5EF4-FFF2-40B4-BE49-F238E27FC236}">
                <a16:creationId xmlns:a16="http://schemas.microsoft.com/office/drawing/2014/main" id="{036CBA8A-7EE6-7650-DB52-D5FB7E84A8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8CB15A-E433-FCE8-777E-9D7C9B34E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</a:rPr>
              <a:t>Power BI Demonstration</a:t>
            </a:r>
          </a:p>
        </p:txBody>
      </p:sp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169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5BD55-B940-35EA-6F57-5914B943C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Resources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171CB-FF02-1C5C-27BC-FF49B11BD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  <a:hlinkClick r:id="rId3"/>
              </a:rPr>
              <a:t>Guy in a Cube (YouTube)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  <a:hlinkClick r:id="rId4"/>
              </a:rPr>
              <a:t>Power BI Documentation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  <a:hlinkClick r:id="rId5"/>
              </a:rPr>
              <a:t>Power BI Desktop Documentation</a:t>
            </a:r>
          </a:p>
          <a:p>
            <a:r>
              <a:rPr lang="en-US">
                <a:ea typeface="Calibri"/>
                <a:cs typeface="Calibri"/>
                <a:hlinkClick r:id="rId6"/>
              </a:rPr>
              <a:t>DAX Guide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  <a:hlinkClick r:id="rId7"/>
              </a:rPr>
              <a:t>Pragmatic Works (YouTube)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  <a:hlinkClick r:id="rId8"/>
              </a:rPr>
              <a:t>Sqlbi (Marco Russo) (DAX)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  <a:hlinkClick r:id="rId9"/>
              </a:rPr>
              <a:t>Curbal (videos)</a:t>
            </a:r>
          </a:p>
          <a:p>
            <a:r>
              <a:rPr lang="en-US">
                <a:ea typeface="Calibri"/>
                <a:cs typeface="Calibri"/>
                <a:hlinkClick r:id="rId10"/>
              </a:rPr>
              <a:t>Power BI Sample Reports</a:t>
            </a:r>
            <a:endParaRPr lang="en-US">
              <a:ea typeface="Calibri"/>
              <a:cs typeface="Calibri"/>
              <a:hlinkClick r:id="rId9"/>
            </a:endParaRPr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1392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0DE6E-0A64-33B0-C925-818DA72B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John White Blog Series – SharePoint and Power BI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BC4D4-BEEF-7641-192D-E6971E243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ea typeface="Calibri"/>
                <a:cs typeface="Calibri"/>
                <a:hlinkClick r:id="rId2"/>
              </a:rPr>
              <a:t>https://whitepages.bifocal.show/2018/01 /using-power-bi-to-report-on-multi-value-sharepoint-fields/</a:t>
            </a:r>
            <a:r>
              <a:rPr lang="en-US" sz="2000">
                <a:ea typeface="Calibri"/>
                <a:cs typeface="Calibri"/>
              </a:rPr>
              <a:t> </a:t>
            </a:r>
          </a:p>
          <a:p>
            <a:r>
              <a:rPr lang="en-US" sz="2000">
                <a:ea typeface="Calibri"/>
                <a:cs typeface="Calibri"/>
                <a:hlinkClick r:id="rId3"/>
              </a:rPr>
              <a:t>https://whitepages.bifocal.show/2018/01 /using-power-bi-to-report-on-person-fields-in-sharepoint/</a:t>
            </a:r>
            <a:r>
              <a:rPr lang="en-US" sz="2000">
                <a:ea typeface="Calibri"/>
                <a:cs typeface="Calibri"/>
              </a:rPr>
              <a:t> </a:t>
            </a:r>
          </a:p>
          <a:p>
            <a:r>
              <a:rPr lang="en-US" sz="2000">
                <a:ea typeface="Calibri"/>
                <a:cs typeface="Calibri"/>
                <a:hlinkClick r:id="rId4"/>
              </a:rPr>
              <a:t>https://whitepages.bifocal.show/2018/04/using-powerbi-report-managed-metadata-fields-sharepoint/</a:t>
            </a:r>
            <a:r>
              <a:rPr lang="en-US" sz="2000">
                <a:ea typeface="Calibri"/>
                <a:cs typeface="Calibri"/>
              </a:rPr>
              <a:t> </a:t>
            </a:r>
          </a:p>
          <a:p>
            <a:r>
              <a:rPr lang="en-US" sz="2000">
                <a:ea typeface="Calibri"/>
                <a:cs typeface="Calibri"/>
                <a:hlinkClick r:id="rId5"/>
              </a:rPr>
              <a:t>https://whitepages.bifocal.show/2018/04/power-bi-report-rich-text-sharepoint/</a:t>
            </a:r>
            <a:r>
              <a:rPr lang="en-US" sz="2000">
                <a:ea typeface="Calibri"/>
                <a:cs typeface="Calibri"/>
              </a:rPr>
              <a:t> </a:t>
            </a:r>
          </a:p>
          <a:p>
            <a:r>
              <a:rPr lang="en-US" sz="2000">
                <a:ea typeface="Calibri"/>
                <a:cs typeface="Calibri"/>
                <a:hlinkClick r:id="rId6"/>
              </a:rPr>
              <a:t>https://whitepages.bifocal.show/2018/04/powerbi-report-hyperlink-picture-fields-sharepoint/</a:t>
            </a:r>
            <a:r>
              <a:rPr lang="en-US" sz="2000">
                <a:ea typeface="Calibri"/>
                <a:cs typeface="Calibri"/>
              </a:rPr>
              <a:t> </a:t>
            </a:r>
          </a:p>
          <a:p>
            <a:r>
              <a:rPr lang="en-US" sz="2000">
                <a:ea typeface="Calibri"/>
                <a:cs typeface="Calibri"/>
                <a:hlinkClick r:id="rId7"/>
              </a:rPr>
              <a:t>https://whitepages.bifocal.show/2018/04/using-powerbi-report-lookup-fields-sharepoint/</a:t>
            </a:r>
            <a:r>
              <a:rPr lang="en-US" sz="2000">
                <a:ea typeface="Calibri"/>
                <a:cs typeface="Calibri"/>
              </a:rPr>
              <a:t> </a:t>
            </a:r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86533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19</Slides>
  <Notes>8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1_office theme</vt:lpstr>
      <vt:lpstr>Office Theme</vt:lpstr>
      <vt:lpstr>1_Office Theme</vt:lpstr>
      <vt:lpstr>Beginners Guide to Power BI</vt:lpstr>
      <vt:lpstr>Scott Shearer</vt:lpstr>
      <vt:lpstr>PowerPoint Presentation</vt:lpstr>
      <vt:lpstr>PowerPoint Presentation</vt:lpstr>
      <vt:lpstr>PowerPoint Presentation</vt:lpstr>
      <vt:lpstr>Beginners Guide to Power BI</vt:lpstr>
      <vt:lpstr>PowerPoint Presentation</vt:lpstr>
      <vt:lpstr>PowerPoint Presentation</vt:lpstr>
      <vt:lpstr>Microsoft Fabric</vt:lpstr>
      <vt:lpstr>Power BI desktop app</vt:lpstr>
      <vt:lpstr>Getting Power BI Desktop </vt:lpstr>
      <vt:lpstr>Power BI Service</vt:lpstr>
      <vt:lpstr>Power BI process</vt:lpstr>
      <vt:lpstr>Power BI Licensing</vt:lpstr>
      <vt:lpstr>Viewing Published Power BI Content </vt:lpstr>
      <vt:lpstr>Power BI and Fabric Pricing</vt:lpstr>
      <vt:lpstr>Power BI Demonstration</vt:lpstr>
      <vt:lpstr>Resources</vt:lpstr>
      <vt:lpstr>John White Blog Series – SharePoint and Power BI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Absolute Beginner</dc:title>
  <dc:creator>Scott Shearer</dc:creator>
  <cp:revision>1</cp:revision>
  <dcterms:created xsi:type="dcterms:W3CDTF">2023-08-03T19:34:19Z</dcterms:created>
  <dcterms:modified xsi:type="dcterms:W3CDTF">2025-09-19T12:08:37Z</dcterms:modified>
</cp:coreProperties>
</file>